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66" r:id="rId2"/>
    <p:sldId id="256" r:id="rId3"/>
    <p:sldId id="267" r:id="rId4"/>
    <p:sldId id="268" r:id="rId5"/>
    <p:sldId id="260" r:id="rId6"/>
    <p:sldId id="269" r:id="rId7"/>
    <p:sldId id="270" r:id="rId8"/>
    <p:sldId id="263" r:id="rId9"/>
    <p:sldId id="264" r:id="rId10"/>
  </p:sldIdLst>
  <p:sldSz cx="14630400" cy="8229600"/>
  <p:notesSz cx="8229600" cy="14630400"/>
  <p:embeddedFontLst>
    <p:embeddedFont>
      <p:font typeface="Montserrat" panose="00000500000000000000" pitchFamily="2" charset="0"/>
      <p:regular r:id="rId12"/>
      <p:bold r:id="rId13"/>
      <p:italic r:id="rId14"/>
      <p:boldItalic r:id="rId15"/>
    </p:embeddedFont>
    <p:embeddedFont>
      <p:font typeface="맑은 고딕" panose="020B0503020000020004" pitchFamily="50" charset="-127"/>
      <p:regular r:id="rId16"/>
      <p:bold r:id="rId1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9CF1AB2-1976-4502-BF36-3FF5EA218861}" styleName="보통 스타일 4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5184" autoAdjust="0"/>
  </p:normalViewPr>
  <p:slideViewPr>
    <p:cSldViewPr snapToGrid="0" snapToObjects="1">
      <p:cViewPr varScale="1">
        <p:scale>
          <a:sx n="71" d="100"/>
          <a:sy n="71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587135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935B01-3FC9-371F-D841-7A7C001927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8E93D2A-2DFE-7F54-7A59-A9C41FC2BAF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B8E81C4-B925-0E29-CBB4-DE995D46A2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3D6C59-9E75-5941-DB4C-E394C61C573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6084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="1" dirty="0"/>
              <a:t>Strategic Fund Allocation (24 Months)</a:t>
            </a:r>
          </a:p>
          <a:p>
            <a:r>
              <a:rPr lang="en-US" altLang="ko-KR" b="1" dirty="0"/>
              <a:t>1. R&amp;D &amp; Clinical Validation - 35% ($350K-700K)</a:t>
            </a:r>
          </a:p>
          <a:p>
            <a:r>
              <a:rPr lang="en-US" altLang="ko-KR" dirty="0"/>
              <a:t>Final bench testing completion</a:t>
            </a:r>
          </a:p>
          <a:p>
            <a:r>
              <a:rPr lang="en-US" altLang="ko-KR" dirty="0"/>
              <a:t>510(k) submission preparation</a:t>
            </a:r>
          </a:p>
          <a:p>
            <a:r>
              <a:rPr lang="en-US" altLang="ko-KR" dirty="0"/>
              <a:t>Clinical data strengthening</a:t>
            </a:r>
          </a:p>
          <a:p>
            <a:r>
              <a:rPr lang="en-US" altLang="ko-KR" dirty="0"/>
              <a:t>Injectable system optimization</a:t>
            </a:r>
          </a:p>
          <a:p>
            <a:r>
              <a:rPr lang="en-US" altLang="ko-KR" b="1" dirty="0"/>
              <a:t>2. Regulatory &amp; Market Entry - 25% ($250K-500K)</a:t>
            </a:r>
          </a:p>
          <a:p>
            <a:r>
              <a:rPr lang="en-US" altLang="ko-KR" dirty="0"/>
              <a:t>FDA 510(k) submission &amp; approval</a:t>
            </a:r>
          </a:p>
          <a:p>
            <a:r>
              <a:rPr lang="en-US" altLang="ko-KR" dirty="0"/>
              <a:t>Quality system establishment</a:t>
            </a:r>
          </a:p>
          <a:p>
            <a:r>
              <a:rPr lang="en-US" altLang="ko-KR" dirty="0"/>
              <a:t>Manufacturing compliance setup</a:t>
            </a:r>
          </a:p>
          <a:p>
            <a:r>
              <a:rPr lang="en-US" altLang="ko-KR" dirty="0"/>
              <a:t>US market launch preparation</a:t>
            </a:r>
          </a:p>
          <a:p>
            <a:r>
              <a:rPr lang="en-US" altLang="ko-KR" b="1" dirty="0"/>
              <a:t>3. Go-To-Market Execution - 20% ($200K-400K)</a:t>
            </a:r>
          </a:p>
          <a:p>
            <a:r>
              <a:rPr lang="en-US" altLang="ko-KR" dirty="0"/>
              <a:t>Online direct-sales platform development</a:t>
            </a:r>
          </a:p>
          <a:p>
            <a:r>
              <a:rPr lang="en-US" altLang="ko-KR" dirty="0"/>
              <a:t>KOL network &amp; influencer marketing</a:t>
            </a:r>
          </a:p>
          <a:p>
            <a:r>
              <a:rPr lang="en-US" altLang="ko-KR" dirty="0"/>
              <a:t>Phase 1 customer acquisition (GP targeting)</a:t>
            </a:r>
          </a:p>
          <a:p>
            <a:r>
              <a:rPr lang="en-US" altLang="ko-KR" dirty="0"/>
              <a:t>Digital marketing &amp; CRM systems</a:t>
            </a:r>
          </a:p>
          <a:p>
            <a:r>
              <a:rPr lang="en-US" altLang="ko-KR" b="1" dirty="0"/>
              <a:t>4. Manufacturing &amp; Operations - 15% ($150K-300K)</a:t>
            </a:r>
          </a:p>
          <a:p>
            <a:r>
              <a:rPr lang="en-US" altLang="ko-KR" dirty="0"/>
              <a:t>Production scale-up preparation</a:t>
            </a:r>
          </a:p>
          <a:p>
            <a:r>
              <a:rPr lang="en-US" altLang="ko-KR" dirty="0"/>
              <a:t>Supply chain establishment</a:t>
            </a:r>
          </a:p>
          <a:p>
            <a:r>
              <a:rPr lang="en-US" altLang="ko-KR" dirty="0"/>
              <a:t>Inventory management systems</a:t>
            </a:r>
          </a:p>
          <a:p>
            <a:r>
              <a:rPr lang="en-US" altLang="ko-KR" dirty="0"/>
              <a:t>Quality control processes</a:t>
            </a:r>
          </a:p>
          <a:p>
            <a:r>
              <a:rPr lang="en-US" altLang="ko-KR" b="1" dirty="0"/>
              <a:t>5. Team &amp; Working Capital - 5% ($50K-100K)</a:t>
            </a:r>
          </a:p>
          <a:p>
            <a:r>
              <a:rPr lang="en-US" altLang="ko-KR" dirty="0"/>
              <a:t>Key sales/marketing hires</a:t>
            </a:r>
          </a:p>
          <a:p>
            <a:r>
              <a:rPr lang="en-US" altLang="ko-KR" dirty="0"/>
              <a:t>Administrative operations</a:t>
            </a:r>
          </a:p>
          <a:p>
            <a:r>
              <a:rPr lang="en-US" altLang="ko-KR" dirty="0"/>
              <a:t>Legal &amp; professional services</a:t>
            </a:r>
          </a:p>
          <a:p>
            <a:r>
              <a:rPr lang="en-US" altLang="ko-KR" dirty="0"/>
              <a:t>General working capital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mailto:hskim@humedlifesciences.com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5" name="Text 0">
            <a:extLst>
              <a:ext uri="{FF2B5EF4-FFF2-40B4-BE49-F238E27FC236}">
                <a16:creationId xmlns:a16="http://schemas.microsoft.com/office/drawing/2014/main" id="{D9D2166E-BEFF-C7E4-0ACD-F13BF92845E2}"/>
              </a:ext>
            </a:extLst>
          </p:cNvPr>
          <p:cNvSpPr/>
          <p:nvPr/>
        </p:nvSpPr>
        <p:spPr>
          <a:xfrm>
            <a:off x="-1780601" y="2583688"/>
            <a:ext cx="12075564" cy="12470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4900"/>
              </a:lnSpc>
              <a:buNone/>
            </a:pPr>
            <a:r>
              <a:rPr lang="en-US" sz="4800" b="1" dirty="0">
                <a:solidFill>
                  <a:srgbClr val="2E3C4E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HUMED LIFESCIENCES</a:t>
            </a:r>
          </a:p>
        </p:txBody>
      </p:sp>
      <p:sp>
        <p:nvSpPr>
          <p:cNvPr id="6" name="Text 1">
            <a:extLst>
              <a:ext uri="{FF2B5EF4-FFF2-40B4-BE49-F238E27FC236}">
                <a16:creationId xmlns:a16="http://schemas.microsoft.com/office/drawing/2014/main" id="{6BE5C435-CE44-777E-FC57-A2490C7B18C3}"/>
              </a:ext>
            </a:extLst>
          </p:cNvPr>
          <p:cNvSpPr/>
          <p:nvPr/>
        </p:nvSpPr>
        <p:spPr>
          <a:xfrm>
            <a:off x="769013" y="3489095"/>
            <a:ext cx="8703042" cy="9097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altLang="ko-KR" sz="3200" i="1" dirty="0">
                <a:solidFill>
                  <a:schemeClr val="accent1">
                    <a:lumMod val="75000"/>
                  </a:schemeClr>
                </a:solidFill>
              </a:rPr>
              <a:t>"Transforming patient access to Dental Implant treatments to those that need it the most"</a:t>
            </a:r>
            <a:endParaRPr lang="en-US" sz="3200" i="1" dirty="0">
              <a:solidFill>
                <a:schemeClr val="accent1">
                  <a:lumMod val="75000"/>
                </a:schemeClr>
              </a:solidFill>
              <a:ea typeface="Montserrat" pitchFamily="34" charset="-122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93D5E4D-F628-72EA-8E18-E8DDB937961F}"/>
              </a:ext>
            </a:extLst>
          </p:cNvPr>
          <p:cNvSpPr txBox="1"/>
          <p:nvPr/>
        </p:nvSpPr>
        <p:spPr>
          <a:xfrm>
            <a:off x="599581" y="5119593"/>
            <a:ext cx="73152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800" dirty="0"/>
              <a:t>JULY 2025</a:t>
            </a:r>
            <a:endParaRPr lang="ko-KR" altLang="en-US" sz="28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704" y="2156595"/>
            <a:ext cx="4896662" cy="4896662"/>
          </a:xfrm>
          <a:prstGeom prst="rect">
            <a:avLst/>
          </a:prstGeom>
        </p:spPr>
      </p:pic>
      <p:sp>
        <p:nvSpPr>
          <p:cNvPr id="2" name="Text 0"/>
          <p:cNvSpPr/>
          <p:nvPr/>
        </p:nvSpPr>
        <p:spPr>
          <a:xfrm>
            <a:off x="4993362" y="1099683"/>
            <a:ext cx="4498658" cy="311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450"/>
              </a:lnSpc>
            </a:pPr>
            <a:r>
              <a:rPr lang="en-US" altLang="ko-KR" sz="4800" b="1" dirty="0"/>
              <a:t>Fundamental Implant Breakthrough in 30+ Years</a:t>
            </a:r>
            <a:endParaRPr lang="en-US" sz="4800" b="1" dirty="0"/>
          </a:p>
        </p:txBody>
      </p:sp>
      <p:sp>
        <p:nvSpPr>
          <p:cNvPr id="4" name="Shape 2"/>
          <p:cNvSpPr/>
          <p:nvPr/>
        </p:nvSpPr>
        <p:spPr>
          <a:xfrm>
            <a:off x="5674780" y="2851576"/>
            <a:ext cx="213241" cy="213241"/>
          </a:xfrm>
          <a:prstGeom prst="roundRect">
            <a:avLst>
              <a:gd name="adj" fmla="val 66678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5982795" y="2882295"/>
            <a:ext cx="6512481" cy="1515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150"/>
              </a:lnSpc>
            </a:pPr>
            <a:r>
              <a:rPr lang="en-US" altLang="ko-KR" sz="2400" dirty="0"/>
              <a:t>Dental implants: Artificial tooth roots replacing missing teeth</a:t>
            </a:r>
            <a:endParaRPr lang="en-US" sz="2400" dirty="0"/>
          </a:p>
        </p:txBody>
      </p:sp>
      <p:sp>
        <p:nvSpPr>
          <p:cNvPr id="6" name="Shape 4"/>
          <p:cNvSpPr/>
          <p:nvPr/>
        </p:nvSpPr>
        <p:spPr>
          <a:xfrm>
            <a:off x="5674780" y="3938020"/>
            <a:ext cx="213241" cy="213241"/>
          </a:xfrm>
          <a:prstGeom prst="roundRect">
            <a:avLst>
              <a:gd name="adj" fmla="val 66678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982795" y="3990773"/>
            <a:ext cx="6512481" cy="1515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150"/>
              </a:lnSpc>
            </a:pPr>
            <a:r>
              <a:rPr lang="en-US" altLang="ko-KR" sz="2400" dirty="0"/>
              <a:t>1980s: Osseointegration breakthrough enabled titanium fusion</a:t>
            </a:r>
            <a:endParaRPr lang="en-US" sz="2400" dirty="0"/>
          </a:p>
        </p:txBody>
      </p:sp>
      <p:sp>
        <p:nvSpPr>
          <p:cNvPr id="8" name="Shape 6"/>
          <p:cNvSpPr/>
          <p:nvPr/>
        </p:nvSpPr>
        <p:spPr>
          <a:xfrm>
            <a:off x="5674780" y="5024464"/>
            <a:ext cx="213241" cy="213241"/>
          </a:xfrm>
          <a:prstGeom prst="roundRect">
            <a:avLst>
              <a:gd name="adj" fmla="val 66678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5982795" y="5066977"/>
            <a:ext cx="6512481" cy="1515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150"/>
              </a:lnSpc>
            </a:pPr>
            <a:r>
              <a:rPr lang="en-US" altLang="ko-KR" sz="2400" dirty="0"/>
              <a:t>Three decades of only minor surface modifications since then</a:t>
            </a:r>
            <a:endParaRPr lang="en-US" sz="2400" dirty="0"/>
          </a:p>
        </p:txBody>
      </p:sp>
      <p:sp>
        <p:nvSpPr>
          <p:cNvPr id="10" name="Shape 8"/>
          <p:cNvSpPr/>
          <p:nvPr/>
        </p:nvSpPr>
        <p:spPr>
          <a:xfrm>
            <a:off x="5674780" y="6080190"/>
            <a:ext cx="213241" cy="213241"/>
          </a:xfrm>
          <a:prstGeom prst="roundRect">
            <a:avLst>
              <a:gd name="adj" fmla="val 66678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5982795" y="6143182"/>
            <a:ext cx="6512481" cy="1515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150"/>
              </a:lnSpc>
            </a:pPr>
            <a:r>
              <a:rPr lang="en-US" altLang="ko-KR" sz="2800" b="1" dirty="0"/>
              <a:t>HuMed delivers long-awaited structural advancement</a:t>
            </a:r>
            <a:endParaRPr lang="en-US" sz="2800" b="1" dirty="0"/>
          </a:p>
        </p:txBody>
      </p:sp>
      <p:sp>
        <p:nvSpPr>
          <p:cNvPr id="14" name="Shape 10"/>
          <p:cNvSpPr/>
          <p:nvPr/>
        </p:nvSpPr>
        <p:spPr>
          <a:xfrm>
            <a:off x="9724311" y="11016853"/>
            <a:ext cx="94774" cy="94774"/>
          </a:xfrm>
          <a:prstGeom prst="roundRect">
            <a:avLst>
              <a:gd name="adj" fmla="val 19296"/>
            </a:avLst>
          </a:prstGeom>
          <a:solidFill>
            <a:srgbClr val="0C2C41"/>
          </a:solidFill>
          <a:ln/>
        </p:spPr>
      </p:sp>
      <p:sp>
        <p:nvSpPr>
          <p:cNvPr id="15" name="Text 11"/>
          <p:cNvSpPr/>
          <p:nvPr/>
        </p:nvSpPr>
        <p:spPr>
          <a:xfrm>
            <a:off x="9880044" y="11016853"/>
            <a:ext cx="892373" cy="947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00"/>
              </a:lnSpc>
              <a:buNone/>
            </a:pPr>
            <a:r>
              <a:rPr lang="en-US" sz="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Receive Treatment</a:t>
            </a:r>
            <a:endParaRPr lang="en-US" sz="700" dirty="0"/>
          </a:p>
        </p:txBody>
      </p:sp>
      <p:sp>
        <p:nvSpPr>
          <p:cNvPr id="16" name="Shape 12"/>
          <p:cNvSpPr/>
          <p:nvPr/>
        </p:nvSpPr>
        <p:spPr>
          <a:xfrm>
            <a:off x="10924818" y="11016853"/>
            <a:ext cx="94774" cy="94774"/>
          </a:xfrm>
          <a:prstGeom prst="roundRect">
            <a:avLst>
              <a:gd name="adj" fmla="val 19296"/>
            </a:avLst>
          </a:prstGeom>
          <a:solidFill>
            <a:srgbClr val="2994D8"/>
          </a:solidFill>
          <a:ln/>
        </p:spPr>
      </p:sp>
      <p:sp>
        <p:nvSpPr>
          <p:cNvPr id="17" name="Text 13"/>
          <p:cNvSpPr/>
          <p:nvPr/>
        </p:nvSpPr>
        <p:spPr>
          <a:xfrm>
            <a:off x="11080552" y="11016853"/>
            <a:ext cx="660916" cy="947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00"/>
              </a:lnSpc>
              <a:buNone/>
            </a:pPr>
            <a:r>
              <a:rPr lang="en-US" sz="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 Treatment</a:t>
            </a:r>
            <a:endParaRPr lang="en-US" sz="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F634D4-7A43-1E33-4A31-88B32E2AB4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 0" descr="preencoded.png">
            <a:extLst>
              <a:ext uri="{FF2B5EF4-FFF2-40B4-BE49-F238E27FC236}">
                <a16:creationId xmlns:a16="http://schemas.microsoft.com/office/drawing/2014/main" id="{904904FF-2F90-F0EA-955F-0FF1FF738F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662" y="2728079"/>
            <a:ext cx="6747034" cy="3639026"/>
          </a:xfrm>
          <a:prstGeom prst="rect">
            <a:avLst/>
          </a:prstGeom>
        </p:spPr>
      </p:pic>
      <p:sp>
        <p:nvSpPr>
          <p:cNvPr id="2" name="Text 0">
            <a:extLst>
              <a:ext uri="{FF2B5EF4-FFF2-40B4-BE49-F238E27FC236}">
                <a16:creationId xmlns:a16="http://schemas.microsoft.com/office/drawing/2014/main" id="{AF29D67A-6DD8-2A70-9A46-B3D055CA2D7B}"/>
              </a:ext>
            </a:extLst>
          </p:cNvPr>
          <p:cNvSpPr/>
          <p:nvPr/>
        </p:nvSpPr>
        <p:spPr>
          <a:xfrm>
            <a:off x="4851551" y="944210"/>
            <a:ext cx="4498658" cy="311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800"/>
              </a:lnSpc>
            </a:pPr>
            <a:r>
              <a:rPr lang="en-US" altLang="ko-KR" sz="4800" b="1" dirty="0"/>
              <a:t>Thriving Market, Billion-Dollar Prizes</a:t>
            </a:r>
          </a:p>
        </p:txBody>
      </p:sp>
      <p:sp>
        <p:nvSpPr>
          <p:cNvPr id="14" name="Shape 10">
            <a:extLst>
              <a:ext uri="{FF2B5EF4-FFF2-40B4-BE49-F238E27FC236}">
                <a16:creationId xmlns:a16="http://schemas.microsoft.com/office/drawing/2014/main" id="{8D874A1F-BB37-E439-C6D0-7212619E55DD}"/>
              </a:ext>
            </a:extLst>
          </p:cNvPr>
          <p:cNvSpPr/>
          <p:nvPr/>
        </p:nvSpPr>
        <p:spPr>
          <a:xfrm>
            <a:off x="9724311" y="11016853"/>
            <a:ext cx="94774" cy="94774"/>
          </a:xfrm>
          <a:prstGeom prst="roundRect">
            <a:avLst>
              <a:gd name="adj" fmla="val 19296"/>
            </a:avLst>
          </a:prstGeom>
          <a:solidFill>
            <a:srgbClr val="0C2C41"/>
          </a:solidFill>
          <a:ln/>
        </p:spPr>
      </p:sp>
      <p:sp>
        <p:nvSpPr>
          <p:cNvPr id="15" name="Text 11">
            <a:extLst>
              <a:ext uri="{FF2B5EF4-FFF2-40B4-BE49-F238E27FC236}">
                <a16:creationId xmlns:a16="http://schemas.microsoft.com/office/drawing/2014/main" id="{B54D9E3F-164F-D289-732D-C39491CBEAA1}"/>
              </a:ext>
            </a:extLst>
          </p:cNvPr>
          <p:cNvSpPr/>
          <p:nvPr/>
        </p:nvSpPr>
        <p:spPr>
          <a:xfrm>
            <a:off x="9880044" y="11016853"/>
            <a:ext cx="892373" cy="947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00"/>
              </a:lnSpc>
              <a:buNone/>
            </a:pPr>
            <a:r>
              <a:rPr lang="en-US" sz="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Receive Treatment</a:t>
            </a:r>
            <a:endParaRPr lang="en-US" sz="700" dirty="0"/>
          </a:p>
        </p:txBody>
      </p:sp>
      <p:sp>
        <p:nvSpPr>
          <p:cNvPr id="16" name="Shape 12">
            <a:extLst>
              <a:ext uri="{FF2B5EF4-FFF2-40B4-BE49-F238E27FC236}">
                <a16:creationId xmlns:a16="http://schemas.microsoft.com/office/drawing/2014/main" id="{B601A7E6-D3EB-909A-97D9-BEC84211E269}"/>
              </a:ext>
            </a:extLst>
          </p:cNvPr>
          <p:cNvSpPr/>
          <p:nvPr/>
        </p:nvSpPr>
        <p:spPr>
          <a:xfrm>
            <a:off x="10924818" y="11016853"/>
            <a:ext cx="94774" cy="94774"/>
          </a:xfrm>
          <a:prstGeom prst="roundRect">
            <a:avLst>
              <a:gd name="adj" fmla="val 19296"/>
            </a:avLst>
          </a:prstGeom>
          <a:solidFill>
            <a:srgbClr val="2994D8"/>
          </a:solidFill>
          <a:ln/>
        </p:spPr>
      </p:sp>
      <p:sp>
        <p:nvSpPr>
          <p:cNvPr id="17" name="Text 13">
            <a:extLst>
              <a:ext uri="{FF2B5EF4-FFF2-40B4-BE49-F238E27FC236}">
                <a16:creationId xmlns:a16="http://schemas.microsoft.com/office/drawing/2014/main" id="{DA036BDA-187C-F219-859A-D6B35C9D1DB1}"/>
              </a:ext>
            </a:extLst>
          </p:cNvPr>
          <p:cNvSpPr/>
          <p:nvPr/>
        </p:nvSpPr>
        <p:spPr>
          <a:xfrm>
            <a:off x="11080552" y="11016853"/>
            <a:ext cx="660916" cy="947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00"/>
              </a:lnSpc>
              <a:buNone/>
            </a:pPr>
            <a:r>
              <a:rPr lang="en-US" sz="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 Treatment</a:t>
            </a:r>
            <a:endParaRPr lang="en-US" sz="700" dirty="0"/>
          </a:p>
        </p:txBody>
      </p:sp>
      <p:sp>
        <p:nvSpPr>
          <p:cNvPr id="3" name="Text 3">
            <a:extLst>
              <a:ext uri="{FF2B5EF4-FFF2-40B4-BE49-F238E27FC236}">
                <a16:creationId xmlns:a16="http://schemas.microsoft.com/office/drawing/2014/main" id="{66C2D814-C16B-AF74-5B26-DF2B82A50ED3}"/>
              </a:ext>
            </a:extLst>
          </p:cNvPr>
          <p:cNvSpPr/>
          <p:nvPr/>
        </p:nvSpPr>
        <p:spPr>
          <a:xfrm>
            <a:off x="1478034" y="1855344"/>
            <a:ext cx="6747034" cy="217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850"/>
              </a:lnSpc>
            </a:pPr>
            <a:endParaRPr lang="en-US" altLang="ko-KR" sz="2400" b="1" dirty="0">
              <a:solidFill>
                <a:srgbClr val="384653"/>
              </a:solidFill>
            </a:endParaRPr>
          </a:p>
        </p:txBody>
      </p:sp>
      <p:sp>
        <p:nvSpPr>
          <p:cNvPr id="13" name="Text 4">
            <a:extLst>
              <a:ext uri="{FF2B5EF4-FFF2-40B4-BE49-F238E27FC236}">
                <a16:creationId xmlns:a16="http://schemas.microsoft.com/office/drawing/2014/main" id="{3258FD59-9CF8-A356-70D0-37BC275BFEB4}"/>
              </a:ext>
            </a:extLst>
          </p:cNvPr>
          <p:cNvSpPr/>
          <p:nvPr/>
        </p:nvSpPr>
        <p:spPr>
          <a:xfrm>
            <a:off x="319662" y="2190155"/>
            <a:ext cx="6747034" cy="217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endParaRPr lang="en-US" sz="2400" dirty="0"/>
          </a:p>
        </p:txBody>
      </p:sp>
      <p:sp>
        <p:nvSpPr>
          <p:cNvPr id="19" name="Text 7">
            <a:extLst>
              <a:ext uri="{FF2B5EF4-FFF2-40B4-BE49-F238E27FC236}">
                <a16:creationId xmlns:a16="http://schemas.microsoft.com/office/drawing/2014/main" id="{44DCBB90-5867-0D29-53D8-FCB87CF9F03D}"/>
              </a:ext>
            </a:extLst>
          </p:cNvPr>
          <p:cNvSpPr/>
          <p:nvPr/>
        </p:nvSpPr>
        <p:spPr>
          <a:xfrm>
            <a:off x="1087972" y="6679712"/>
            <a:ext cx="804148" cy="1088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850"/>
              </a:lnSpc>
              <a:buNone/>
            </a:pPr>
            <a:r>
              <a:rPr lang="en-US" dirty="0">
                <a:solidFill>
                  <a:srgbClr val="384653"/>
                </a:solidFill>
                <a:ea typeface="Montserrat" pitchFamily="34" charset="-122"/>
                <a:cs typeface="Montserrat" pitchFamily="34" charset="-120"/>
              </a:rPr>
              <a:t>North America</a:t>
            </a:r>
            <a:endParaRPr lang="en-US" dirty="0"/>
          </a:p>
        </p:txBody>
      </p:sp>
      <p:sp>
        <p:nvSpPr>
          <p:cNvPr id="20" name="Text 9">
            <a:extLst>
              <a:ext uri="{FF2B5EF4-FFF2-40B4-BE49-F238E27FC236}">
                <a16:creationId xmlns:a16="http://schemas.microsoft.com/office/drawing/2014/main" id="{E64B7362-3759-26F7-AC0E-90E85A61A4DB}"/>
              </a:ext>
            </a:extLst>
          </p:cNvPr>
          <p:cNvSpPr/>
          <p:nvPr/>
        </p:nvSpPr>
        <p:spPr>
          <a:xfrm>
            <a:off x="2987236" y="6679712"/>
            <a:ext cx="394692" cy="1088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850"/>
              </a:lnSpc>
              <a:buNone/>
            </a:pPr>
            <a:r>
              <a:rPr lang="en-US" dirty="0">
                <a:solidFill>
                  <a:srgbClr val="384653"/>
                </a:solidFill>
                <a:ea typeface="Montserrat" pitchFamily="34" charset="-122"/>
                <a:cs typeface="Montserrat" pitchFamily="34" charset="-120"/>
              </a:rPr>
              <a:t>Europe</a:t>
            </a:r>
            <a:endParaRPr lang="en-US" dirty="0"/>
          </a:p>
        </p:txBody>
      </p:sp>
      <p:sp>
        <p:nvSpPr>
          <p:cNvPr id="21" name="Text 11">
            <a:extLst>
              <a:ext uri="{FF2B5EF4-FFF2-40B4-BE49-F238E27FC236}">
                <a16:creationId xmlns:a16="http://schemas.microsoft.com/office/drawing/2014/main" id="{D755BFDC-7DB8-7E0D-D39E-8329614F353D}"/>
              </a:ext>
            </a:extLst>
          </p:cNvPr>
          <p:cNvSpPr/>
          <p:nvPr/>
        </p:nvSpPr>
        <p:spPr>
          <a:xfrm>
            <a:off x="4038631" y="6679712"/>
            <a:ext cx="622816" cy="1088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850"/>
              </a:lnSpc>
              <a:buNone/>
            </a:pPr>
            <a:r>
              <a:rPr lang="en-US" dirty="0">
                <a:solidFill>
                  <a:srgbClr val="384653"/>
                </a:solidFill>
                <a:ea typeface="Montserrat" pitchFamily="34" charset="-122"/>
                <a:cs typeface="Montserrat" pitchFamily="34" charset="-120"/>
              </a:rPr>
              <a:t>Asia-Pacific</a:t>
            </a:r>
            <a:endParaRPr lang="en-US" dirty="0"/>
          </a:p>
        </p:txBody>
      </p:sp>
      <p:sp>
        <p:nvSpPr>
          <p:cNvPr id="22" name="Text 13">
            <a:extLst>
              <a:ext uri="{FF2B5EF4-FFF2-40B4-BE49-F238E27FC236}">
                <a16:creationId xmlns:a16="http://schemas.microsoft.com/office/drawing/2014/main" id="{98EB5C89-2836-1926-7C67-7097B49CC3A0}"/>
              </a:ext>
            </a:extLst>
          </p:cNvPr>
          <p:cNvSpPr/>
          <p:nvPr/>
        </p:nvSpPr>
        <p:spPr>
          <a:xfrm>
            <a:off x="5524169" y="6679712"/>
            <a:ext cx="732115" cy="1088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850"/>
              </a:lnSpc>
              <a:buNone/>
            </a:pPr>
            <a:r>
              <a:rPr lang="en-US" dirty="0">
                <a:solidFill>
                  <a:srgbClr val="384653"/>
                </a:solidFill>
                <a:ea typeface="Montserrat" pitchFamily="34" charset="-122"/>
                <a:cs typeface="Montserrat" pitchFamily="34" charset="-120"/>
              </a:rPr>
              <a:t>Rest of World</a:t>
            </a:r>
            <a:endParaRPr lang="en-US" dirty="0"/>
          </a:p>
        </p:txBody>
      </p:sp>
      <p:sp>
        <p:nvSpPr>
          <p:cNvPr id="24" name="Shape 6">
            <a:extLst>
              <a:ext uri="{FF2B5EF4-FFF2-40B4-BE49-F238E27FC236}">
                <a16:creationId xmlns:a16="http://schemas.microsoft.com/office/drawing/2014/main" id="{1273433E-7CF5-B78C-8C68-D7C1E2B5EA8F}"/>
              </a:ext>
            </a:extLst>
          </p:cNvPr>
          <p:cNvSpPr/>
          <p:nvPr/>
        </p:nvSpPr>
        <p:spPr>
          <a:xfrm>
            <a:off x="918189" y="6658196"/>
            <a:ext cx="108823" cy="108823"/>
          </a:xfrm>
          <a:prstGeom prst="roundRect">
            <a:avLst>
              <a:gd name="adj" fmla="val 16805"/>
            </a:avLst>
          </a:prstGeom>
          <a:solidFill>
            <a:srgbClr val="0C2C41"/>
          </a:solidFill>
          <a:ln/>
        </p:spPr>
      </p:sp>
      <p:sp>
        <p:nvSpPr>
          <p:cNvPr id="25" name="Shape 8">
            <a:extLst>
              <a:ext uri="{FF2B5EF4-FFF2-40B4-BE49-F238E27FC236}">
                <a16:creationId xmlns:a16="http://schemas.microsoft.com/office/drawing/2014/main" id="{4B0E1937-37C6-50D6-A004-BCF52DCE350A}"/>
              </a:ext>
            </a:extLst>
          </p:cNvPr>
          <p:cNvSpPr/>
          <p:nvPr/>
        </p:nvSpPr>
        <p:spPr>
          <a:xfrm>
            <a:off x="2817453" y="6658196"/>
            <a:ext cx="108823" cy="108823"/>
          </a:xfrm>
          <a:prstGeom prst="roundRect">
            <a:avLst>
              <a:gd name="adj" fmla="val 16805"/>
            </a:avLst>
          </a:prstGeom>
          <a:solidFill>
            <a:srgbClr val="1A608D"/>
          </a:solidFill>
          <a:ln/>
        </p:spPr>
      </p:sp>
      <p:sp>
        <p:nvSpPr>
          <p:cNvPr id="26" name="Shape 10">
            <a:extLst>
              <a:ext uri="{FF2B5EF4-FFF2-40B4-BE49-F238E27FC236}">
                <a16:creationId xmlns:a16="http://schemas.microsoft.com/office/drawing/2014/main" id="{C1074A95-9227-3958-0EBF-98216C5A8CF1}"/>
              </a:ext>
            </a:extLst>
          </p:cNvPr>
          <p:cNvSpPr/>
          <p:nvPr/>
        </p:nvSpPr>
        <p:spPr>
          <a:xfrm>
            <a:off x="3868848" y="6658196"/>
            <a:ext cx="108823" cy="108823"/>
          </a:xfrm>
          <a:prstGeom prst="roundRect">
            <a:avLst>
              <a:gd name="adj" fmla="val 16805"/>
            </a:avLst>
          </a:prstGeom>
          <a:solidFill>
            <a:srgbClr val="2994D8"/>
          </a:solidFill>
          <a:ln/>
        </p:spPr>
      </p:sp>
      <p:sp>
        <p:nvSpPr>
          <p:cNvPr id="27" name="Shape 12">
            <a:extLst>
              <a:ext uri="{FF2B5EF4-FFF2-40B4-BE49-F238E27FC236}">
                <a16:creationId xmlns:a16="http://schemas.microsoft.com/office/drawing/2014/main" id="{7A43CFAF-E671-F63E-75C6-F4A73C77BB0D}"/>
              </a:ext>
            </a:extLst>
          </p:cNvPr>
          <p:cNvSpPr/>
          <p:nvPr/>
        </p:nvSpPr>
        <p:spPr>
          <a:xfrm>
            <a:off x="5354384" y="6658196"/>
            <a:ext cx="108823" cy="108823"/>
          </a:xfrm>
          <a:prstGeom prst="roundRect">
            <a:avLst>
              <a:gd name="adj" fmla="val 16805"/>
            </a:avLst>
          </a:prstGeom>
          <a:solidFill>
            <a:srgbClr val="76BAE6"/>
          </a:solidFill>
          <a:ln/>
        </p:spPr>
      </p:sp>
      <p:sp>
        <p:nvSpPr>
          <p:cNvPr id="28" name="Text 3">
            <a:extLst>
              <a:ext uri="{FF2B5EF4-FFF2-40B4-BE49-F238E27FC236}">
                <a16:creationId xmlns:a16="http://schemas.microsoft.com/office/drawing/2014/main" id="{1494F246-2124-84A6-94A2-97F1EC411838}"/>
              </a:ext>
            </a:extLst>
          </p:cNvPr>
          <p:cNvSpPr/>
          <p:nvPr/>
        </p:nvSpPr>
        <p:spPr>
          <a:xfrm>
            <a:off x="585172" y="2449787"/>
            <a:ext cx="6747034" cy="217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700"/>
              </a:lnSpc>
            </a:pPr>
            <a:r>
              <a:rPr lang="en-US" sz="2400" b="1" dirty="0">
                <a:solidFill>
                  <a:srgbClr val="384653"/>
                </a:solidFill>
                <a:ea typeface="Montserrat" pitchFamily="34" charset="-122"/>
                <a:cs typeface="Montserrat" pitchFamily="34" charset="-120"/>
              </a:rPr>
              <a:t>8.0% CAGR annually and $</a:t>
            </a:r>
            <a:r>
              <a:rPr lang="en-US" altLang="ko-KR" sz="2400" b="1" dirty="0">
                <a:solidFill>
                  <a:srgbClr val="384653"/>
                </a:solidFill>
                <a:ea typeface="Montserrat" pitchFamily="34" charset="-122"/>
                <a:cs typeface="Montserrat" pitchFamily="34" charset="-120"/>
              </a:rPr>
              <a:t>7.0B+ expected by 2030</a:t>
            </a:r>
            <a:r>
              <a:rPr lang="en-US" sz="2400" b="1" dirty="0">
                <a:solidFill>
                  <a:srgbClr val="384653"/>
                </a:solidFill>
                <a:ea typeface="Montserrat" pitchFamily="34" charset="-122"/>
                <a:cs typeface="Montserrat" pitchFamily="34" charset="-120"/>
              </a:rPr>
              <a:t> </a:t>
            </a:r>
            <a:endParaRPr lang="en-US" sz="24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EBFE869-15AD-D89F-63E2-8EF33BFF1A26}"/>
              </a:ext>
            </a:extLst>
          </p:cNvPr>
          <p:cNvSpPr txBox="1"/>
          <p:nvPr/>
        </p:nvSpPr>
        <p:spPr>
          <a:xfrm>
            <a:off x="4116922" y="3705573"/>
            <a:ext cx="10471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34.8% ($1.6B)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C324AE7-5341-C2ED-54A6-6F1096DCED90}"/>
              </a:ext>
            </a:extLst>
          </p:cNvPr>
          <p:cNvSpPr txBox="1"/>
          <p:nvPr/>
        </p:nvSpPr>
        <p:spPr>
          <a:xfrm>
            <a:off x="3166565" y="5036339"/>
            <a:ext cx="10471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35.9% ($1.7B))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BB8DD2C-1BB0-E600-9A64-99F39146883D}"/>
              </a:ext>
            </a:extLst>
          </p:cNvPr>
          <p:cNvSpPr txBox="1"/>
          <p:nvPr/>
        </p:nvSpPr>
        <p:spPr>
          <a:xfrm>
            <a:off x="2392064" y="3734919"/>
            <a:ext cx="10471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25% ($1.2B)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2" name="Text 15">
            <a:extLst>
              <a:ext uri="{FF2B5EF4-FFF2-40B4-BE49-F238E27FC236}">
                <a16:creationId xmlns:a16="http://schemas.microsoft.com/office/drawing/2014/main" id="{E5F1D235-A72A-1456-A8A3-8EFF5F79A206}"/>
              </a:ext>
            </a:extLst>
          </p:cNvPr>
          <p:cNvSpPr/>
          <p:nvPr/>
        </p:nvSpPr>
        <p:spPr>
          <a:xfrm>
            <a:off x="9350209" y="2096095"/>
            <a:ext cx="3354572" cy="31170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1650"/>
              </a:lnSpc>
              <a:buNone/>
            </a:pPr>
            <a:endParaRPr lang="en-US" sz="2400" b="1" dirty="0">
              <a:solidFill>
                <a:srgbClr val="2E3C4E"/>
              </a:solidFill>
              <a:ea typeface="Barlow Bold" pitchFamily="34" charset="-122"/>
              <a:cs typeface="Barlow Bold" pitchFamily="34" charset="-120"/>
            </a:endParaRPr>
          </a:p>
          <a:p>
            <a:pPr marL="0" indent="0" algn="l">
              <a:lnSpc>
                <a:spcPts val="1650"/>
              </a:lnSpc>
              <a:buNone/>
            </a:pPr>
            <a:endParaRPr lang="en-US" sz="2400" dirty="0"/>
          </a:p>
        </p:txBody>
      </p:sp>
      <p:graphicFrame>
        <p:nvGraphicFramePr>
          <p:cNvPr id="33" name="표 32">
            <a:extLst>
              <a:ext uri="{FF2B5EF4-FFF2-40B4-BE49-F238E27FC236}">
                <a16:creationId xmlns:a16="http://schemas.microsoft.com/office/drawing/2014/main" id="{70BE2F48-D516-BF59-FEC8-565E423B3E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8455420"/>
              </p:ext>
            </p:extLst>
          </p:nvPr>
        </p:nvGraphicFramePr>
        <p:xfrm>
          <a:off x="7860150" y="3032255"/>
          <a:ext cx="6162675" cy="3350467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1852867">
                  <a:extLst>
                    <a:ext uri="{9D8B030D-6E8A-4147-A177-3AD203B41FA5}">
                      <a16:colId xmlns:a16="http://schemas.microsoft.com/office/drawing/2014/main" val="3992439880"/>
                    </a:ext>
                  </a:extLst>
                </a:gridCol>
                <a:gridCol w="1155001">
                  <a:extLst>
                    <a:ext uri="{9D8B030D-6E8A-4147-A177-3AD203B41FA5}">
                      <a16:colId xmlns:a16="http://schemas.microsoft.com/office/drawing/2014/main" val="2073383931"/>
                    </a:ext>
                  </a:extLst>
                </a:gridCol>
                <a:gridCol w="1461707">
                  <a:extLst>
                    <a:ext uri="{9D8B030D-6E8A-4147-A177-3AD203B41FA5}">
                      <a16:colId xmlns:a16="http://schemas.microsoft.com/office/drawing/2014/main" val="384267008"/>
                    </a:ext>
                  </a:extLst>
                </a:gridCol>
                <a:gridCol w="1693100">
                  <a:extLst>
                    <a:ext uri="{9D8B030D-6E8A-4147-A177-3AD203B41FA5}">
                      <a16:colId xmlns:a16="http://schemas.microsoft.com/office/drawing/2014/main" val="3700453345"/>
                    </a:ext>
                  </a:extLst>
                </a:gridCol>
              </a:tblGrid>
              <a:tr h="60645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kern="1200" dirty="0">
                          <a:solidFill>
                            <a:schemeClr val="bg1"/>
                          </a:solidFill>
                        </a:rPr>
                        <a:t>Company</a:t>
                      </a:r>
                      <a:endParaRPr lang="ko-KR" altLang="en-US" sz="2000" b="1" kern="12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kern="1200" dirty="0">
                          <a:solidFill>
                            <a:schemeClr val="bg1"/>
                          </a:solidFill>
                        </a:rPr>
                        <a:t>Revenue</a:t>
                      </a:r>
                      <a:endParaRPr lang="ko-KR" altLang="en-US" sz="2000" b="1" kern="12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kern="1200" dirty="0">
                          <a:solidFill>
                            <a:schemeClr val="bg1"/>
                          </a:solidFill>
                        </a:rPr>
                        <a:t>Market Cap</a:t>
                      </a:r>
                      <a:endParaRPr lang="ko-KR" altLang="en-US" sz="2000" b="1" kern="12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kern="1200" dirty="0">
                          <a:solidFill>
                            <a:schemeClr val="bg1"/>
                          </a:solidFill>
                        </a:rPr>
                        <a:t>Note</a:t>
                      </a:r>
                      <a:endParaRPr lang="ko-KR" altLang="en-US" sz="2000" b="1" kern="12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65647705"/>
                  </a:ext>
                </a:extLst>
              </a:tr>
              <a:tr h="60645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Straumann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~$1.7B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$18.5B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Global NO.1</a:t>
                      </a:r>
                      <a:endParaRPr lang="ko-KR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789490"/>
                  </a:ext>
                </a:extLst>
              </a:tr>
              <a:tr h="4423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Envista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~$1.0B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$3.1B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40% Implant </a:t>
                      </a:r>
                      <a:endParaRPr lang="ko-KR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83358975"/>
                  </a:ext>
                </a:extLst>
              </a:tr>
              <a:tr h="4423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Ostem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~$0.6B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$2.3B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Asia NO.1</a:t>
                      </a:r>
                      <a:endParaRPr lang="ko-KR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9826111"/>
                  </a:ext>
                </a:extLst>
              </a:tr>
              <a:tr h="60645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Dentsply Sirona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~$0.5B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$3.1B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Equipment Focus</a:t>
                      </a:r>
                      <a:endParaRPr lang="ko-KR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50076430"/>
                  </a:ext>
                </a:extLst>
              </a:tr>
              <a:tr h="64646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Zimmer Biomet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~$0.3B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$25B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Orthopedics Focus</a:t>
                      </a:r>
                      <a:endParaRPr lang="ko-KR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52056176"/>
                  </a:ext>
                </a:extLst>
              </a:tr>
            </a:tbl>
          </a:graphicData>
        </a:graphic>
      </p:graphicFrame>
      <p:sp>
        <p:nvSpPr>
          <p:cNvPr id="34" name="Text 3">
            <a:extLst>
              <a:ext uri="{FF2B5EF4-FFF2-40B4-BE49-F238E27FC236}">
                <a16:creationId xmlns:a16="http://schemas.microsoft.com/office/drawing/2014/main" id="{0E3E110D-7BCC-B825-0080-BD8A6D9E2CE4}"/>
              </a:ext>
            </a:extLst>
          </p:cNvPr>
          <p:cNvSpPr/>
          <p:nvPr/>
        </p:nvSpPr>
        <p:spPr>
          <a:xfrm>
            <a:off x="7646075" y="2449787"/>
            <a:ext cx="6747034" cy="217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700"/>
              </a:lnSpc>
            </a:pPr>
            <a:r>
              <a:rPr lang="en-US" altLang="ko-KR" sz="2400" b="1" dirty="0"/>
              <a:t>Industry giants with $2-25B market capitalizations</a:t>
            </a:r>
            <a:endParaRPr lang="en-US" sz="2400" b="1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CDAAAF7-41EE-C0BB-C6E1-437D9D1A2B41}"/>
              </a:ext>
            </a:extLst>
          </p:cNvPr>
          <p:cNvSpPr txBox="1"/>
          <p:nvPr/>
        </p:nvSpPr>
        <p:spPr>
          <a:xfrm>
            <a:off x="32542" y="1803371"/>
            <a:ext cx="7315200" cy="5486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3850"/>
              </a:lnSpc>
            </a:pPr>
            <a:r>
              <a:rPr lang="en-US" altLang="ko-KR" sz="2400" b="1" dirty="0">
                <a:solidFill>
                  <a:srgbClr val="2E3C4E"/>
                </a:solidFill>
                <a:ea typeface="Barlow Bold" pitchFamily="34" charset="-122"/>
              </a:rPr>
              <a:t>$4.7B Global Dental Implant Market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57B385A-793F-C599-59B8-8F6C7F7CF873}"/>
              </a:ext>
            </a:extLst>
          </p:cNvPr>
          <p:cNvSpPr txBox="1"/>
          <p:nvPr/>
        </p:nvSpPr>
        <p:spPr>
          <a:xfrm>
            <a:off x="9373904" y="1846877"/>
            <a:ext cx="30675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rgbClr val="2E3C4E"/>
                </a:solidFill>
                <a:ea typeface="Barlow Bold" pitchFamily="34" charset="-122"/>
                <a:cs typeface="Barlow Bold" pitchFamily="34" charset="-120"/>
              </a:rPr>
              <a:t>Proven Success Stories</a:t>
            </a:r>
            <a:endParaRPr lang="ko-KR" altLang="en-US" sz="24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EB95F66-5F1D-8B01-C2DB-FE51CBB75349}"/>
              </a:ext>
            </a:extLst>
          </p:cNvPr>
          <p:cNvSpPr txBox="1"/>
          <p:nvPr/>
        </p:nvSpPr>
        <p:spPr>
          <a:xfrm>
            <a:off x="7753410" y="6499731"/>
            <a:ext cx="73152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i="1" dirty="0"/>
              <a:t>* Revenue = Estimated implant segment only | Market Cap = July 2025 data</a:t>
            </a:r>
            <a:endParaRPr lang="ko-KR" altLang="en-US" sz="1600" i="1" dirty="0"/>
          </a:p>
        </p:txBody>
      </p:sp>
    </p:spTree>
    <p:extLst>
      <p:ext uri="{BB962C8B-B14F-4D97-AF65-F5344CB8AC3E}">
        <p14:creationId xmlns:p14="http://schemas.microsoft.com/office/powerpoint/2010/main" val="39908756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758928" y="850076"/>
            <a:ext cx="5112544" cy="311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ctr" defTabSz="914400" rtl="0" eaLnBrk="1" fontAlgn="auto" latinLnBrk="1" hangingPunct="1">
              <a:lnSpc>
                <a:spcPts val="24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2E3C4E"/>
                </a:solidFill>
                <a:effectLst/>
                <a:uLnTx/>
                <a:uFillTx/>
                <a:ea typeface="Barlow Bold" pitchFamily="34" charset="-122"/>
                <a:cs typeface="Barlow Bold" pitchFamily="34" charset="-120"/>
              </a:rPr>
              <a:t>World's First Hybrid Dental Implant Technology</a:t>
            </a:r>
            <a:endParaRPr kumimoji="0" 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24" name="Text 15"/>
          <p:cNvSpPr/>
          <p:nvPr/>
        </p:nvSpPr>
        <p:spPr>
          <a:xfrm>
            <a:off x="8848725" y="13107114"/>
            <a:ext cx="5410081" cy="1515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ctr" defTabSz="914400" rtl="0" eaLnBrk="1" fontAlgn="auto" latinLnBrk="1" hangingPunct="1">
              <a:lnSpc>
                <a:spcPts val="11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384653"/>
                </a:solidFill>
                <a:effectLst/>
                <a:uLnTx/>
                <a:uFillTx/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Result: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384653"/>
                </a:solidFill>
                <a:effectLst/>
                <a:uLnTx/>
                <a:uFillTx/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5CC97B"/>
                </a:solidFill>
                <a:effectLst/>
                <a:uLnTx/>
                <a:uFillTx/>
                <a:latin typeface="Montserrat" pitchFamily="34" charset="0"/>
                <a:ea typeface="Montserrat" pitchFamily="34" charset="-122"/>
                <a:cs typeface="Montserrat" pitchFamily="34" charset="-120"/>
              </a:rPr>
              <a:t>40% more bone contact, 0 months waiting time</a:t>
            </a:r>
            <a:endParaRPr kumimoji="0" lang="en-US" sz="7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Shape 16"/>
          <p:cNvSpPr/>
          <p:nvPr/>
        </p:nvSpPr>
        <p:spPr>
          <a:xfrm>
            <a:off x="379095" y="13450491"/>
            <a:ext cx="13872210" cy="402669"/>
          </a:xfrm>
          <a:prstGeom prst="roundRect">
            <a:avLst>
              <a:gd name="adj" fmla="val 35311"/>
            </a:avLst>
          </a:prstGeom>
          <a:solidFill>
            <a:srgbClr val="5CC97B"/>
          </a:solidFill>
          <a:ln/>
        </p:spPr>
      </p:sp>
      <p:pic>
        <p:nvPicPr>
          <p:cNvPr id="26" name="Image 7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869" y="13592651"/>
            <a:ext cx="118467" cy="94774"/>
          </a:xfrm>
          <a:prstGeom prst="rect">
            <a:avLst/>
          </a:prstGeom>
        </p:spPr>
      </p:pic>
      <p:sp>
        <p:nvSpPr>
          <p:cNvPr id="27" name="Text 17"/>
          <p:cNvSpPr/>
          <p:nvPr/>
        </p:nvSpPr>
        <p:spPr>
          <a:xfrm>
            <a:off x="687110" y="13568958"/>
            <a:ext cx="13469422" cy="1515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ctr" defTabSz="914400" rtl="0" eaLnBrk="1" fontAlgn="auto" latinLnBrk="1" hangingPunct="1">
              <a:lnSpc>
                <a:spcPts val="11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sleeping giant awakens - First fundamental implant breakthrough in 30+ years transforms patient access to those who need it most</a:t>
            </a:r>
            <a:endParaRPr kumimoji="0" lang="en-US" sz="7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D3393CC-C89D-DAD7-8ECF-6B43D2F78AD4}"/>
              </a:ext>
            </a:extLst>
          </p:cNvPr>
          <p:cNvSpPr txBox="1"/>
          <p:nvPr/>
        </p:nvSpPr>
        <p:spPr>
          <a:xfrm>
            <a:off x="687110" y="1490985"/>
            <a:ext cx="582313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/>
              <a:t>Revolutionary Bone Ingrowth Technology</a:t>
            </a:r>
          </a:p>
          <a:p>
            <a:pPr algn="ctr"/>
            <a:r>
              <a:rPr lang="en-US" altLang="ko-KR" sz="2400" dirty="0"/>
              <a:t>US Patented Game-Changing Dental Implant</a:t>
            </a:r>
          </a:p>
          <a:p>
            <a:pPr algn="ctr"/>
            <a:r>
              <a:rPr lang="en-US" altLang="ko-KR" sz="2400" b="1" dirty="0"/>
              <a:t> </a:t>
            </a:r>
            <a:endParaRPr lang="ko-KR" altLang="en-US" sz="2400" b="1" dirty="0"/>
          </a:p>
        </p:txBody>
      </p:sp>
      <p:pic>
        <p:nvPicPr>
          <p:cNvPr id="35" name="그림 34">
            <a:extLst>
              <a:ext uri="{FF2B5EF4-FFF2-40B4-BE49-F238E27FC236}">
                <a16:creationId xmlns:a16="http://schemas.microsoft.com/office/drawing/2014/main" id="{BB19E7EE-020E-5C83-8209-41270E634F84}"/>
              </a:ext>
            </a:extLst>
          </p:cNvPr>
          <p:cNvPicPr>
            <a:picLocks/>
          </p:cNvPicPr>
          <p:nvPr/>
        </p:nvPicPr>
        <p:blipFill>
          <a:blip r:embed="rId4"/>
          <a:srcRect l="9282" r="5571"/>
          <a:stretch>
            <a:fillRect/>
          </a:stretch>
        </p:blipFill>
        <p:spPr>
          <a:xfrm>
            <a:off x="754613" y="2350115"/>
            <a:ext cx="5961600" cy="423654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grpSp>
        <p:nvGrpSpPr>
          <p:cNvPr id="41" name="그룹 40">
            <a:extLst>
              <a:ext uri="{FF2B5EF4-FFF2-40B4-BE49-F238E27FC236}">
                <a16:creationId xmlns:a16="http://schemas.microsoft.com/office/drawing/2014/main" id="{A332AEC9-4B90-0EC5-42CD-BAFAACB365CA}"/>
              </a:ext>
            </a:extLst>
          </p:cNvPr>
          <p:cNvGrpSpPr/>
          <p:nvPr/>
        </p:nvGrpSpPr>
        <p:grpSpPr>
          <a:xfrm>
            <a:off x="7919341" y="2350115"/>
            <a:ext cx="5960965" cy="4236541"/>
            <a:chOff x="8426368" y="1924502"/>
            <a:chExt cx="5532699" cy="4380596"/>
          </a:xfrm>
        </p:grpSpPr>
        <p:pic>
          <p:nvPicPr>
            <p:cNvPr id="37" name="그림 36">
              <a:extLst>
                <a:ext uri="{FF2B5EF4-FFF2-40B4-BE49-F238E27FC236}">
                  <a16:creationId xmlns:a16="http://schemas.microsoft.com/office/drawing/2014/main" id="{F9391562-74A3-3B70-A5EC-535624F895B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426368" y="1924502"/>
              <a:ext cx="5532699" cy="4380596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pic>
          <p:nvPicPr>
            <p:cNvPr id="39" name="그림 38">
              <a:extLst>
                <a:ext uri="{FF2B5EF4-FFF2-40B4-BE49-F238E27FC236}">
                  <a16:creationId xmlns:a16="http://schemas.microsoft.com/office/drawing/2014/main" id="{074CCC0C-54F3-964B-CF41-4FD3FDE920A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507391" y="4114800"/>
              <a:ext cx="2130603" cy="1710122"/>
            </a:xfrm>
            <a:prstGeom prst="rect">
              <a:avLst/>
            </a:prstGeom>
          </p:spPr>
        </p:pic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F018B31D-AE2F-8C96-9E1F-68DB04317864}"/>
              </a:ext>
            </a:extLst>
          </p:cNvPr>
          <p:cNvSpPr txBox="1"/>
          <p:nvPr/>
        </p:nvSpPr>
        <p:spPr>
          <a:xfrm>
            <a:off x="8250623" y="1490985"/>
            <a:ext cx="483600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/>
              <a:t>First-ever Injectable Implant System </a:t>
            </a:r>
            <a:endParaRPr lang="ko-KR" altLang="en-US" sz="2400" b="1" dirty="0"/>
          </a:p>
          <a:p>
            <a:pPr algn="ctr"/>
            <a:r>
              <a:rPr lang="en-US" altLang="ko-KR" sz="2400" dirty="0"/>
              <a:t>*PCT for Global Patent Strategy</a:t>
            </a:r>
          </a:p>
        </p:txBody>
      </p:sp>
      <p:sp>
        <p:nvSpPr>
          <p:cNvPr id="43" name="Text 0">
            <a:extLst>
              <a:ext uri="{FF2B5EF4-FFF2-40B4-BE49-F238E27FC236}">
                <a16:creationId xmlns:a16="http://schemas.microsoft.com/office/drawing/2014/main" id="{0163B882-7947-216E-C300-A9A39EEE806B}"/>
              </a:ext>
            </a:extLst>
          </p:cNvPr>
          <p:cNvSpPr/>
          <p:nvPr/>
        </p:nvSpPr>
        <p:spPr>
          <a:xfrm>
            <a:off x="4865549" y="7415820"/>
            <a:ext cx="5112544" cy="311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lvl="0" algn="ctr">
              <a:lnSpc>
                <a:spcPts val="2450"/>
              </a:lnSpc>
            </a:pPr>
            <a:r>
              <a:rPr lang="en-US" altLang="ko-KR" sz="3200" i="1" dirty="0">
                <a:solidFill>
                  <a:schemeClr val="accent1">
                    <a:lumMod val="75000"/>
                  </a:schemeClr>
                </a:solidFill>
              </a:rPr>
              <a:t>“Transforming 30 years of implant limitations into breakthrough patient solutions”</a:t>
            </a:r>
            <a:endParaRPr lang="en-US" sz="3200" i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E57E410F-7846-E8F8-5E16-509B0F23C3C0}"/>
              </a:ext>
            </a:extLst>
          </p:cNvPr>
          <p:cNvSpPr txBox="1"/>
          <p:nvPr/>
        </p:nvSpPr>
        <p:spPr>
          <a:xfrm>
            <a:off x="7896165" y="6688687"/>
            <a:ext cx="607447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i="1" dirty="0"/>
              <a:t>*PCT = Patent Cooperation Treaty: International filing system enabling patent protection across 150+ countries simultaneously</a:t>
            </a:r>
            <a:endParaRPr lang="ko-KR" altLang="en-US" sz="1400" i="1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2"/>
          <p:cNvSpPr/>
          <p:nvPr/>
        </p:nvSpPr>
        <p:spPr>
          <a:xfrm>
            <a:off x="758309" y="5636598"/>
            <a:ext cx="3100745" cy="6255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900"/>
              </a:lnSpc>
              <a:buNone/>
            </a:pPr>
            <a:r>
              <a:rPr lang="en-US" sz="4900" b="1" dirty="0">
                <a:solidFill>
                  <a:srgbClr val="384653"/>
                </a:solidFill>
                <a:ea typeface="Barlow Bold" pitchFamily="34" charset="-122"/>
                <a:cs typeface="Barlow Bold" pitchFamily="34" charset="-120"/>
              </a:rPr>
              <a:t>40%</a:t>
            </a:r>
            <a:endParaRPr lang="en-US" sz="4900" dirty="0"/>
          </a:p>
        </p:txBody>
      </p:sp>
      <p:sp>
        <p:nvSpPr>
          <p:cNvPr id="6" name="Text 3"/>
          <p:cNvSpPr/>
          <p:nvPr/>
        </p:nvSpPr>
        <p:spPr>
          <a:xfrm>
            <a:off x="1061442" y="6499086"/>
            <a:ext cx="2494359" cy="311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00" b="1" dirty="0">
                <a:solidFill>
                  <a:srgbClr val="384653"/>
                </a:solidFill>
                <a:ea typeface="Barlow Bold" pitchFamily="34" charset="-122"/>
                <a:cs typeface="Barlow Bold" pitchFamily="34" charset="-120"/>
              </a:rPr>
              <a:t>Improved Contact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758309" y="6924497"/>
            <a:ext cx="3100745" cy="9097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dirty="0">
                <a:solidFill>
                  <a:srgbClr val="384653"/>
                </a:solidFill>
                <a:ea typeface="Montserrat" pitchFamily="34" charset="-122"/>
                <a:cs typeface="Montserrat" pitchFamily="34" charset="-120"/>
              </a:rPr>
              <a:t>Better bone-to-implant contact </a:t>
            </a:r>
          </a:p>
          <a:p>
            <a:pPr marL="0" indent="0" algn="ctr">
              <a:lnSpc>
                <a:spcPts val="2350"/>
              </a:lnSpc>
              <a:buNone/>
            </a:pPr>
            <a:r>
              <a:rPr lang="en-US" dirty="0">
                <a:solidFill>
                  <a:srgbClr val="384653"/>
                </a:solidFill>
                <a:ea typeface="Montserrat" pitchFamily="34" charset="-122"/>
                <a:cs typeface="Montserrat" pitchFamily="34" charset="-120"/>
              </a:rPr>
              <a:t>compared to traditional implants</a:t>
            </a:r>
            <a:endParaRPr lang="en-US" dirty="0"/>
          </a:p>
        </p:txBody>
      </p:sp>
      <p:sp>
        <p:nvSpPr>
          <p:cNvPr id="8" name="Text 5"/>
          <p:cNvSpPr/>
          <p:nvPr/>
        </p:nvSpPr>
        <p:spPr>
          <a:xfrm>
            <a:off x="4095988" y="5636598"/>
            <a:ext cx="3100745" cy="6255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900"/>
              </a:lnSpc>
              <a:buNone/>
            </a:pPr>
            <a:r>
              <a:rPr lang="en-US" sz="4900" b="1" dirty="0">
                <a:solidFill>
                  <a:srgbClr val="384653"/>
                </a:solidFill>
                <a:ea typeface="Barlow Bold" pitchFamily="34" charset="-122"/>
                <a:cs typeface="Barlow Bold" pitchFamily="34" charset="-120"/>
              </a:rPr>
              <a:t>$3K</a:t>
            </a:r>
            <a:endParaRPr lang="en-US" sz="4900" dirty="0"/>
          </a:p>
        </p:txBody>
      </p:sp>
      <p:sp>
        <p:nvSpPr>
          <p:cNvPr id="9" name="Text 6"/>
          <p:cNvSpPr/>
          <p:nvPr/>
        </p:nvSpPr>
        <p:spPr>
          <a:xfrm>
            <a:off x="4399121" y="6499086"/>
            <a:ext cx="2494359" cy="311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00" b="1" dirty="0">
                <a:solidFill>
                  <a:srgbClr val="384653"/>
                </a:solidFill>
                <a:ea typeface="Barlow Bold" pitchFamily="34" charset="-122"/>
                <a:cs typeface="Barlow Bold" pitchFamily="34" charset="-120"/>
              </a:rPr>
              <a:t>Cost Savings</a:t>
            </a:r>
            <a:endParaRPr lang="en-US" sz="2400" dirty="0"/>
          </a:p>
        </p:txBody>
      </p:sp>
      <p:sp>
        <p:nvSpPr>
          <p:cNvPr id="10" name="Text 7"/>
          <p:cNvSpPr/>
          <p:nvPr/>
        </p:nvSpPr>
        <p:spPr>
          <a:xfrm>
            <a:off x="4095988" y="6924497"/>
            <a:ext cx="3100745" cy="6065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dirty="0">
                <a:solidFill>
                  <a:srgbClr val="384653"/>
                </a:solidFill>
                <a:ea typeface="Montserrat" pitchFamily="34" charset="-122"/>
                <a:cs typeface="Montserrat" pitchFamily="34" charset="-120"/>
              </a:rPr>
              <a:t>Eliminates bone grafting cost </a:t>
            </a:r>
          </a:p>
          <a:p>
            <a:pPr marL="0" indent="0" algn="ctr">
              <a:lnSpc>
                <a:spcPts val="2350"/>
              </a:lnSpc>
              <a:buNone/>
            </a:pPr>
            <a:r>
              <a:rPr lang="en-US" dirty="0">
                <a:solidFill>
                  <a:srgbClr val="384653"/>
                </a:solidFill>
                <a:ea typeface="Montserrat" pitchFamily="34" charset="-122"/>
                <a:cs typeface="Montserrat" pitchFamily="34" charset="-120"/>
              </a:rPr>
              <a:t>and 6-month waiting period</a:t>
            </a:r>
            <a:endParaRPr lang="en-US" dirty="0"/>
          </a:p>
        </p:txBody>
      </p:sp>
      <p:sp>
        <p:nvSpPr>
          <p:cNvPr id="11" name="Text 8"/>
          <p:cNvSpPr/>
          <p:nvPr/>
        </p:nvSpPr>
        <p:spPr>
          <a:xfrm>
            <a:off x="7433667" y="5636598"/>
            <a:ext cx="3100745" cy="6255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900"/>
              </a:lnSpc>
              <a:buNone/>
            </a:pPr>
            <a:r>
              <a:rPr lang="en-US" sz="4900" b="1" dirty="0">
                <a:solidFill>
                  <a:srgbClr val="384653"/>
                </a:solidFill>
                <a:ea typeface="Barlow Bold" pitchFamily="34" charset="-122"/>
                <a:cs typeface="Barlow Bold" pitchFamily="34" charset="-120"/>
              </a:rPr>
              <a:t>3D</a:t>
            </a:r>
            <a:endParaRPr lang="en-US" sz="4900" dirty="0"/>
          </a:p>
        </p:txBody>
      </p:sp>
      <p:sp>
        <p:nvSpPr>
          <p:cNvPr id="12" name="Text 9"/>
          <p:cNvSpPr/>
          <p:nvPr/>
        </p:nvSpPr>
        <p:spPr>
          <a:xfrm>
            <a:off x="7736800" y="6499086"/>
            <a:ext cx="2494359" cy="311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00" b="1" dirty="0">
                <a:solidFill>
                  <a:srgbClr val="384653"/>
                </a:solidFill>
                <a:ea typeface="Barlow Bold" pitchFamily="34" charset="-122"/>
                <a:cs typeface="Barlow Bold" pitchFamily="34" charset="-120"/>
              </a:rPr>
              <a:t>Stronger Stability</a:t>
            </a:r>
            <a:endParaRPr lang="en-US" sz="2400" dirty="0"/>
          </a:p>
        </p:txBody>
      </p:sp>
      <p:sp>
        <p:nvSpPr>
          <p:cNvPr id="13" name="Text 10"/>
          <p:cNvSpPr/>
          <p:nvPr/>
        </p:nvSpPr>
        <p:spPr>
          <a:xfrm>
            <a:off x="7260047" y="6924497"/>
            <a:ext cx="3434961" cy="6065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2350"/>
              </a:lnSpc>
            </a:pPr>
            <a:r>
              <a:rPr lang="en-US" altLang="ko-KR" dirty="0"/>
              <a:t>Enhanced structural stability through 3-dimensional bone ingrowth</a:t>
            </a:r>
            <a:endParaRPr lang="en-US" dirty="0"/>
          </a:p>
        </p:txBody>
      </p:sp>
      <p:sp>
        <p:nvSpPr>
          <p:cNvPr id="14" name="Text 11"/>
          <p:cNvSpPr/>
          <p:nvPr/>
        </p:nvSpPr>
        <p:spPr>
          <a:xfrm>
            <a:off x="10771346" y="5636598"/>
            <a:ext cx="3100745" cy="6255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900"/>
              </a:lnSpc>
              <a:buNone/>
            </a:pPr>
            <a:r>
              <a:rPr lang="en-US" sz="4900" b="1" dirty="0">
                <a:solidFill>
                  <a:srgbClr val="384653"/>
                </a:solidFill>
                <a:ea typeface="Barlow Bold" pitchFamily="34" charset="-122"/>
                <a:cs typeface="Barlow Bold" pitchFamily="34" charset="-120"/>
              </a:rPr>
              <a:t>100%</a:t>
            </a:r>
            <a:endParaRPr lang="en-US" sz="4900" dirty="0"/>
          </a:p>
        </p:txBody>
      </p:sp>
      <p:sp>
        <p:nvSpPr>
          <p:cNvPr id="15" name="Text 12"/>
          <p:cNvSpPr/>
          <p:nvPr/>
        </p:nvSpPr>
        <p:spPr>
          <a:xfrm>
            <a:off x="11074479" y="6499086"/>
            <a:ext cx="2494359" cy="311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00" b="1" dirty="0">
                <a:solidFill>
                  <a:srgbClr val="384653"/>
                </a:solidFill>
                <a:ea typeface="Barlow Bold" pitchFamily="34" charset="-122"/>
                <a:cs typeface="Barlow Bold" pitchFamily="34" charset="-120"/>
              </a:rPr>
              <a:t>Compatibility</a:t>
            </a:r>
            <a:endParaRPr lang="en-US" sz="2400" dirty="0"/>
          </a:p>
        </p:txBody>
      </p:sp>
      <p:sp>
        <p:nvSpPr>
          <p:cNvPr id="16" name="Text 13"/>
          <p:cNvSpPr/>
          <p:nvPr/>
        </p:nvSpPr>
        <p:spPr>
          <a:xfrm>
            <a:off x="10771346" y="6924497"/>
            <a:ext cx="3100745" cy="6065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dirty="0">
                <a:solidFill>
                  <a:srgbClr val="384653"/>
                </a:solidFill>
                <a:ea typeface="Montserrat" pitchFamily="34" charset="-122"/>
                <a:cs typeface="Montserrat" pitchFamily="34" charset="-120"/>
              </a:rPr>
              <a:t>Works with existing surgical </a:t>
            </a:r>
          </a:p>
          <a:p>
            <a:pPr marL="0" indent="0" algn="ctr">
              <a:lnSpc>
                <a:spcPts val="2350"/>
              </a:lnSpc>
              <a:buNone/>
            </a:pPr>
            <a:r>
              <a:rPr lang="en-US" dirty="0">
                <a:solidFill>
                  <a:srgbClr val="384653"/>
                </a:solidFill>
                <a:ea typeface="Montserrat" pitchFamily="34" charset="-122"/>
                <a:cs typeface="Montserrat" pitchFamily="34" charset="-120"/>
              </a:rPr>
              <a:t>instruments and procedures</a:t>
            </a:r>
            <a:endParaRPr lang="en-US" dirty="0"/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31BAA1B6-223E-A8DB-D5EF-E74B279E67D3}"/>
              </a:ext>
            </a:extLst>
          </p:cNvPr>
          <p:cNvPicPr>
            <a:picLocks/>
          </p:cNvPicPr>
          <p:nvPr/>
        </p:nvPicPr>
        <p:blipFill>
          <a:blip r:embed="rId3"/>
          <a:srcRect t="3921" r="3575" b="4603"/>
          <a:stretch>
            <a:fillRect/>
          </a:stretch>
        </p:blipFill>
        <p:spPr>
          <a:xfrm>
            <a:off x="758309" y="1418808"/>
            <a:ext cx="6480000" cy="3960000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1859134C-E42D-F9BD-5792-BFD7ACB2680D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7843290" y="1418808"/>
            <a:ext cx="5760000" cy="3654739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780F1ADB-99BC-4892-A208-31C248275E63}"/>
              </a:ext>
            </a:extLst>
          </p:cNvPr>
          <p:cNvSpPr txBox="1"/>
          <p:nvPr/>
        </p:nvSpPr>
        <p:spPr>
          <a:xfrm>
            <a:off x="7843290" y="5108757"/>
            <a:ext cx="607447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i="1" dirty="0"/>
              <a:t>*Publication : Journal of Mechanical Behavior of Biomedical Materials (2020)</a:t>
            </a:r>
            <a:endParaRPr lang="ko-KR" altLang="en-US" sz="1400" i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94E64A4-DE72-CF9E-ECFB-A0731B10F419}"/>
              </a:ext>
            </a:extLst>
          </p:cNvPr>
          <p:cNvSpPr txBox="1"/>
          <p:nvPr/>
        </p:nvSpPr>
        <p:spPr>
          <a:xfrm>
            <a:off x="806365" y="445686"/>
            <a:ext cx="141442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800" b="1" dirty="0">
                <a:solidFill>
                  <a:srgbClr val="2E3C4E"/>
                </a:solidFill>
                <a:ea typeface="Barlow Bold" pitchFamily="34" charset="-122"/>
              </a:rPr>
              <a:t>Redefining Implant Excellence: Safer, Faster, Simpler</a:t>
            </a:r>
            <a:endParaRPr lang="ko-KR" altLang="en-US" sz="4800" b="1" dirty="0">
              <a:solidFill>
                <a:srgbClr val="2E3C4E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151518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300549" y="1781169"/>
            <a:ext cx="2044541" cy="1899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ctr" defTabSz="914400" rtl="0" eaLnBrk="1" fontAlgn="auto" latinLnBrk="1" hangingPunct="1">
              <a:lnSpc>
                <a:spcPts val="14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2E3C4E"/>
                </a:solidFill>
                <a:effectLst/>
                <a:uLnTx/>
                <a:uFillTx/>
                <a:ea typeface="Barlow Bold" pitchFamily="34" charset="-122"/>
                <a:cs typeface="Barlow Bold" pitchFamily="34" charset="-120"/>
              </a:rPr>
              <a:t>Key Milestones on Our Journey</a:t>
            </a:r>
            <a:endParaRPr kumimoji="0" 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" name="Shape 2"/>
          <p:cNvSpPr/>
          <p:nvPr/>
        </p:nvSpPr>
        <p:spPr>
          <a:xfrm>
            <a:off x="7307580" y="2456486"/>
            <a:ext cx="15240" cy="5237559"/>
          </a:xfrm>
          <a:prstGeom prst="roundRect">
            <a:avLst>
              <a:gd name="adj" fmla="val 1136262"/>
            </a:avLst>
          </a:prstGeom>
          <a:solidFill>
            <a:srgbClr val="BACFDD"/>
          </a:solidFill>
          <a:ln/>
        </p:spPr>
      </p:sp>
      <p:sp>
        <p:nvSpPr>
          <p:cNvPr id="6" name="Shape 3"/>
          <p:cNvSpPr/>
          <p:nvPr/>
        </p:nvSpPr>
        <p:spPr>
          <a:xfrm>
            <a:off x="6854369" y="2578644"/>
            <a:ext cx="346234" cy="15240"/>
          </a:xfrm>
          <a:prstGeom prst="roundRect">
            <a:avLst>
              <a:gd name="adj" fmla="val 1136262"/>
            </a:avLst>
          </a:prstGeom>
          <a:solidFill>
            <a:srgbClr val="BACFDD"/>
          </a:solidFill>
          <a:ln/>
        </p:spPr>
      </p:sp>
      <p:sp>
        <p:nvSpPr>
          <p:cNvPr id="7" name="Shape 4"/>
          <p:cNvSpPr/>
          <p:nvPr/>
        </p:nvSpPr>
        <p:spPr>
          <a:xfrm>
            <a:off x="7185362" y="2456486"/>
            <a:ext cx="259675" cy="259675"/>
          </a:xfrm>
          <a:prstGeom prst="roundRect">
            <a:avLst>
              <a:gd name="adj" fmla="val 66686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224058" y="2472381"/>
            <a:ext cx="182166" cy="227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ctr" defTabSz="914400" rtl="0" eaLnBrk="1" fontAlgn="auto" latinLnBrk="1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384653"/>
                </a:solidFill>
                <a:effectLst/>
                <a:uLnTx/>
                <a:uFillTx/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 6"/>
          <p:cNvSpPr/>
          <p:nvPr/>
        </p:nvSpPr>
        <p:spPr>
          <a:xfrm>
            <a:off x="5218986" y="2496134"/>
            <a:ext cx="1518999" cy="1899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r" defTabSz="914400" rtl="0" eaLnBrk="1" fontAlgn="auto" latinLnBrk="1" hangingPunct="1">
              <a:lnSpc>
                <a:spcPts val="14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384653"/>
                </a:solidFill>
                <a:effectLst/>
                <a:uLnTx/>
                <a:uFillTx/>
                <a:ea typeface="Barlow Bold" pitchFamily="34" charset="-122"/>
                <a:cs typeface="Barlow Bold" pitchFamily="34" charset="-120"/>
              </a:rPr>
              <a:t>2020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0" name="Text 7"/>
          <p:cNvSpPr/>
          <p:nvPr/>
        </p:nvSpPr>
        <p:spPr>
          <a:xfrm>
            <a:off x="461724" y="2755214"/>
            <a:ext cx="6276261" cy="1847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lvl="0" algn="r"/>
            <a:r>
              <a:rPr lang="en-US" altLang="ko-KR" sz="1600" dirty="0"/>
              <a:t>HuMed Lifesciences LLC (US entity) incorporated</a:t>
            </a:r>
          </a:p>
          <a:p>
            <a:pPr lvl="0" algn="r"/>
            <a:r>
              <a:rPr lang="en-US" altLang="ko-KR" sz="1600" dirty="0"/>
              <a:t>Hybrid Dental Implant(US 9757213B2) licensing option agreement with OSU 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1" name="Shape 8"/>
          <p:cNvSpPr/>
          <p:nvPr/>
        </p:nvSpPr>
        <p:spPr>
          <a:xfrm>
            <a:off x="7429798" y="3271231"/>
            <a:ext cx="346234" cy="15240"/>
          </a:xfrm>
          <a:prstGeom prst="roundRect">
            <a:avLst>
              <a:gd name="adj" fmla="val 1136262"/>
            </a:avLst>
          </a:prstGeom>
          <a:solidFill>
            <a:srgbClr val="BACFDD"/>
          </a:solidFill>
          <a:ln/>
        </p:spPr>
      </p:sp>
      <p:sp>
        <p:nvSpPr>
          <p:cNvPr id="12" name="Shape 9"/>
          <p:cNvSpPr/>
          <p:nvPr/>
        </p:nvSpPr>
        <p:spPr>
          <a:xfrm>
            <a:off x="7185362" y="3149073"/>
            <a:ext cx="259675" cy="259675"/>
          </a:xfrm>
          <a:prstGeom prst="roundRect">
            <a:avLst>
              <a:gd name="adj" fmla="val 66686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7224058" y="3164967"/>
            <a:ext cx="182166" cy="227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ctr" defTabSz="914400" rtl="0" eaLnBrk="1" fontAlgn="auto" latinLnBrk="1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384653"/>
                </a:solidFill>
                <a:effectLst/>
                <a:uLnTx/>
                <a:uFillTx/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7892415" y="3188720"/>
            <a:ext cx="1518999" cy="1899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1" hangingPunct="1">
              <a:lnSpc>
                <a:spcPts val="14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384653"/>
                </a:solidFill>
                <a:effectLst/>
                <a:uLnTx/>
                <a:uFillTx/>
                <a:ea typeface="Barlow Bold" pitchFamily="34" charset="-122"/>
                <a:cs typeface="Barlow Bold" pitchFamily="34" charset="-120"/>
              </a:rPr>
              <a:t>2021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7892415" y="3447800"/>
            <a:ext cx="6276261" cy="1847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lvl="0"/>
            <a:r>
              <a:rPr lang="en-US" altLang="ko-KR" sz="1600" dirty="0"/>
              <a:t>KISED Grant ($100K) TVSF II (Ohio State) Grant ($150K) </a:t>
            </a:r>
          </a:p>
          <a:p>
            <a:pPr lvl="0"/>
            <a:r>
              <a:rPr lang="en-US" altLang="ko-KR" sz="1600" dirty="0"/>
              <a:t>Full licensing agreement with OSU </a:t>
            </a:r>
          </a:p>
          <a:p>
            <a:pPr lvl="0"/>
            <a:r>
              <a:rPr lang="en-US" altLang="ko-KR" sz="1600" dirty="0"/>
              <a:t>Pre-Clinical Trial for POC Strategic Partnership (Search Med.)</a:t>
            </a:r>
          </a:p>
        </p:txBody>
      </p:sp>
      <p:sp>
        <p:nvSpPr>
          <p:cNvPr id="16" name="Shape 13"/>
          <p:cNvSpPr/>
          <p:nvPr/>
        </p:nvSpPr>
        <p:spPr>
          <a:xfrm>
            <a:off x="6854369" y="3868210"/>
            <a:ext cx="346234" cy="15240"/>
          </a:xfrm>
          <a:prstGeom prst="roundRect">
            <a:avLst>
              <a:gd name="adj" fmla="val 1136262"/>
            </a:avLst>
          </a:prstGeom>
          <a:solidFill>
            <a:srgbClr val="BACFDD"/>
          </a:solidFill>
          <a:ln/>
        </p:spPr>
      </p:sp>
      <p:sp>
        <p:nvSpPr>
          <p:cNvPr id="17" name="Shape 14"/>
          <p:cNvSpPr/>
          <p:nvPr/>
        </p:nvSpPr>
        <p:spPr>
          <a:xfrm>
            <a:off x="7185362" y="3746052"/>
            <a:ext cx="259675" cy="259675"/>
          </a:xfrm>
          <a:prstGeom prst="roundRect">
            <a:avLst>
              <a:gd name="adj" fmla="val 66686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7224058" y="3761947"/>
            <a:ext cx="182166" cy="227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ctr" defTabSz="914400" rtl="0" eaLnBrk="1" fontAlgn="auto" latinLnBrk="1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384653"/>
                </a:solidFill>
                <a:effectLst/>
                <a:uLnTx/>
                <a:uFillTx/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5218986" y="3785700"/>
            <a:ext cx="1518999" cy="1899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r" defTabSz="914400" rtl="0" eaLnBrk="1" fontAlgn="auto" latinLnBrk="1" hangingPunct="1">
              <a:lnSpc>
                <a:spcPts val="14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384653"/>
                </a:solidFill>
                <a:effectLst/>
                <a:uLnTx/>
                <a:uFillTx/>
                <a:ea typeface="Barlow Bold" pitchFamily="34" charset="-122"/>
                <a:cs typeface="Barlow Bold" pitchFamily="34" charset="-120"/>
              </a:rPr>
              <a:t>2022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20" name="Text 17"/>
          <p:cNvSpPr/>
          <p:nvPr/>
        </p:nvSpPr>
        <p:spPr>
          <a:xfrm>
            <a:off x="461724" y="4044780"/>
            <a:ext cx="6276261" cy="1847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lvl="0" algn="r"/>
            <a:r>
              <a:rPr lang="en-US" altLang="ko-KR" sz="1600" dirty="0"/>
              <a:t>1st FDA 510K pre-submission → recommended for De Novo </a:t>
            </a:r>
          </a:p>
          <a:p>
            <a:pPr lvl="0" algn="r"/>
            <a:r>
              <a:rPr lang="en-US" altLang="ko-KR" sz="1600" dirty="0"/>
              <a:t>Design change with Plug-in</a:t>
            </a:r>
          </a:p>
          <a:p>
            <a:pPr lvl="0" algn="r"/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21" name="Shape 18"/>
          <p:cNvSpPr/>
          <p:nvPr/>
        </p:nvSpPr>
        <p:spPr>
          <a:xfrm>
            <a:off x="7429798" y="4465189"/>
            <a:ext cx="346234" cy="15240"/>
          </a:xfrm>
          <a:prstGeom prst="roundRect">
            <a:avLst>
              <a:gd name="adj" fmla="val 1136262"/>
            </a:avLst>
          </a:prstGeom>
          <a:solidFill>
            <a:srgbClr val="BACFDD"/>
          </a:solidFill>
          <a:ln/>
        </p:spPr>
      </p:sp>
      <p:sp>
        <p:nvSpPr>
          <p:cNvPr id="22" name="Shape 19"/>
          <p:cNvSpPr/>
          <p:nvPr/>
        </p:nvSpPr>
        <p:spPr>
          <a:xfrm>
            <a:off x="7185362" y="4343031"/>
            <a:ext cx="259675" cy="259675"/>
          </a:xfrm>
          <a:prstGeom prst="roundRect">
            <a:avLst>
              <a:gd name="adj" fmla="val 66686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23" name="Text 20"/>
          <p:cNvSpPr/>
          <p:nvPr/>
        </p:nvSpPr>
        <p:spPr>
          <a:xfrm>
            <a:off x="7224058" y="4358926"/>
            <a:ext cx="182166" cy="227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ctr" defTabSz="914400" rtl="0" eaLnBrk="1" fontAlgn="auto" latinLnBrk="1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384653"/>
                </a:solidFill>
                <a:effectLst/>
                <a:uLnTx/>
                <a:uFillTx/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4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Text 21"/>
          <p:cNvSpPr/>
          <p:nvPr/>
        </p:nvSpPr>
        <p:spPr>
          <a:xfrm>
            <a:off x="7892415" y="4382679"/>
            <a:ext cx="1518999" cy="1899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1" hangingPunct="1">
              <a:lnSpc>
                <a:spcPts val="14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384653"/>
                </a:solidFill>
                <a:effectLst/>
                <a:uLnTx/>
                <a:uFillTx/>
                <a:ea typeface="Barlow Bold" pitchFamily="34" charset="-122"/>
                <a:cs typeface="Barlow Bold" pitchFamily="34" charset="-120"/>
              </a:rPr>
              <a:t>2023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25" name="Text 22"/>
          <p:cNvSpPr/>
          <p:nvPr/>
        </p:nvSpPr>
        <p:spPr>
          <a:xfrm>
            <a:off x="7892415" y="4641759"/>
            <a:ext cx="6276261" cy="1847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lvl="0"/>
            <a:r>
              <a:rPr lang="en-US" altLang="ko-KR" sz="1600" dirty="0"/>
              <a:t>2nd FDA 510K pre-submission → Positive response </a:t>
            </a:r>
          </a:p>
          <a:p>
            <a:pPr lvl="0"/>
            <a:r>
              <a:rPr lang="en-US" altLang="ko-KR" sz="1600" dirty="0"/>
              <a:t>Testing plans formulated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26" name="Shape 23"/>
          <p:cNvSpPr/>
          <p:nvPr/>
        </p:nvSpPr>
        <p:spPr>
          <a:xfrm>
            <a:off x="6854369" y="5062169"/>
            <a:ext cx="346234" cy="15240"/>
          </a:xfrm>
          <a:prstGeom prst="roundRect">
            <a:avLst>
              <a:gd name="adj" fmla="val 1136262"/>
            </a:avLst>
          </a:prstGeom>
          <a:solidFill>
            <a:srgbClr val="BACFDD"/>
          </a:solidFill>
          <a:ln/>
        </p:spPr>
      </p:sp>
      <p:sp>
        <p:nvSpPr>
          <p:cNvPr id="27" name="Shape 24"/>
          <p:cNvSpPr/>
          <p:nvPr/>
        </p:nvSpPr>
        <p:spPr>
          <a:xfrm>
            <a:off x="7185362" y="4940011"/>
            <a:ext cx="259675" cy="259675"/>
          </a:xfrm>
          <a:prstGeom prst="roundRect">
            <a:avLst>
              <a:gd name="adj" fmla="val 66686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28" name="Text 25"/>
          <p:cNvSpPr/>
          <p:nvPr/>
        </p:nvSpPr>
        <p:spPr>
          <a:xfrm>
            <a:off x="7224058" y="4955905"/>
            <a:ext cx="182166" cy="227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ctr" defTabSz="914400" rtl="0" eaLnBrk="1" fontAlgn="auto" latinLnBrk="1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384653"/>
                </a:solidFill>
                <a:effectLst/>
                <a:uLnTx/>
                <a:uFillTx/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5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Text 26"/>
          <p:cNvSpPr/>
          <p:nvPr/>
        </p:nvSpPr>
        <p:spPr>
          <a:xfrm>
            <a:off x="5218986" y="4979658"/>
            <a:ext cx="1518999" cy="1899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r" defTabSz="914400" rtl="0" eaLnBrk="1" fontAlgn="auto" latinLnBrk="1" hangingPunct="1">
              <a:lnSpc>
                <a:spcPts val="14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384653"/>
                </a:solidFill>
                <a:effectLst/>
                <a:uLnTx/>
                <a:uFillTx/>
                <a:ea typeface="Barlow Bold" pitchFamily="34" charset="-122"/>
                <a:cs typeface="Barlow Bold" pitchFamily="34" charset="-120"/>
              </a:rPr>
              <a:t>2024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30" name="Text 27"/>
          <p:cNvSpPr/>
          <p:nvPr/>
        </p:nvSpPr>
        <p:spPr>
          <a:xfrm>
            <a:off x="461724" y="5238738"/>
            <a:ext cx="6276261" cy="1847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lvl="0" algn="r"/>
            <a:r>
              <a:rPr lang="en-US" altLang="ko-KR" sz="1600" dirty="0"/>
              <a:t>Packaging Testing: Complete </a:t>
            </a:r>
          </a:p>
          <a:p>
            <a:pPr lvl="0" algn="r"/>
            <a:r>
              <a:rPr lang="en-US" altLang="ko-KR" sz="1600" dirty="0"/>
              <a:t>Sterility Testing: Complete</a:t>
            </a:r>
          </a:p>
          <a:p>
            <a:pPr lvl="0" algn="r"/>
            <a:r>
              <a:rPr lang="en-US" altLang="ko-KR" sz="1600" dirty="0"/>
              <a:t>Biocompatibility Testing: Complete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31" name="Shape 28"/>
          <p:cNvSpPr/>
          <p:nvPr/>
        </p:nvSpPr>
        <p:spPr>
          <a:xfrm>
            <a:off x="7429798" y="5659148"/>
            <a:ext cx="346234" cy="15240"/>
          </a:xfrm>
          <a:prstGeom prst="roundRect">
            <a:avLst>
              <a:gd name="adj" fmla="val 1136262"/>
            </a:avLst>
          </a:prstGeom>
          <a:solidFill>
            <a:srgbClr val="BACFDD"/>
          </a:solidFill>
          <a:ln/>
        </p:spPr>
      </p:sp>
      <p:sp>
        <p:nvSpPr>
          <p:cNvPr id="32" name="Shape 29"/>
          <p:cNvSpPr/>
          <p:nvPr/>
        </p:nvSpPr>
        <p:spPr>
          <a:xfrm>
            <a:off x="7185362" y="5536990"/>
            <a:ext cx="259675" cy="259675"/>
          </a:xfrm>
          <a:prstGeom prst="roundRect">
            <a:avLst>
              <a:gd name="adj" fmla="val 66686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33" name="Text 30"/>
          <p:cNvSpPr/>
          <p:nvPr/>
        </p:nvSpPr>
        <p:spPr>
          <a:xfrm>
            <a:off x="7224058" y="5552885"/>
            <a:ext cx="182166" cy="227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ctr" defTabSz="914400" rtl="0" eaLnBrk="1" fontAlgn="auto" latinLnBrk="1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384653"/>
                </a:solidFill>
                <a:effectLst/>
                <a:uLnTx/>
                <a:uFillTx/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6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Text 31"/>
          <p:cNvSpPr/>
          <p:nvPr/>
        </p:nvSpPr>
        <p:spPr>
          <a:xfrm>
            <a:off x="7892415" y="5576638"/>
            <a:ext cx="1518999" cy="1899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1" hangingPunct="1">
              <a:lnSpc>
                <a:spcPts val="14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5E98F1"/>
                </a:solidFill>
                <a:effectLst/>
                <a:uLnTx/>
                <a:uFillTx/>
                <a:ea typeface="Barlow Bold" pitchFamily="34" charset="-122"/>
                <a:cs typeface="Barlow Bold" pitchFamily="34" charset="-120"/>
              </a:rPr>
              <a:t>2025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35" name="Text 32"/>
          <p:cNvSpPr/>
          <p:nvPr/>
        </p:nvSpPr>
        <p:spPr>
          <a:xfrm>
            <a:off x="7892415" y="5835718"/>
            <a:ext cx="6276261" cy="1847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1" hangingPunct="1">
              <a:lnSpc>
                <a:spcPts val="14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384653"/>
                </a:solidFill>
                <a:effectLst/>
                <a:uLnTx/>
                <a:uFillTx/>
                <a:ea typeface="Montserrat" pitchFamily="34" charset="-122"/>
                <a:cs typeface="Montserrat" pitchFamily="34" charset="-120"/>
              </a:rPr>
              <a:t>Final bench testing in progress → 510(k) submission imminent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36" name="Shape 33"/>
          <p:cNvSpPr/>
          <p:nvPr/>
        </p:nvSpPr>
        <p:spPr>
          <a:xfrm>
            <a:off x="6854369" y="6256128"/>
            <a:ext cx="346234" cy="15240"/>
          </a:xfrm>
          <a:prstGeom prst="roundRect">
            <a:avLst>
              <a:gd name="adj" fmla="val 1136262"/>
            </a:avLst>
          </a:prstGeom>
          <a:solidFill>
            <a:srgbClr val="BACFDD"/>
          </a:solidFill>
          <a:ln/>
        </p:spPr>
      </p:sp>
      <p:sp>
        <p:nvSpPr>
          <p:cNvPr id="37" name="Shape 34"/>
          <p:cNvSpPr/>
          <p:nvPr/>
        </p:nvSpPr>
        <p:spPr>
          <a:xfrm>
            <a:off x="7185362" y="6133969"/>
            <a:ext cx="259675" cy="259675"/>
          </a:xfrm>
          <a:prstGeom prst="roundRect">
            <a:avLst>
              <a:gd name="adj" fmla="val 66686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38" name="Text 35"/>
          <p:cNvSpPr/>
          <p:nvPr/>
        </p:nvSpPr>
        <p:spPr>
          <a:xfrm>
            <a:off x="7224058" y="6149864"/>
            <a:ext cx="182166" cy="227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ctr" defTabSz="914400" rtl="0" eaLnBrk="1" fontAlgn="auto" latinLnBrk="1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384653"/>
                </a:solidFill>
                <a:effectLst/>
                <a:uLnTx/>
                <a:uFillTx/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7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9" name="Text 36"/>
          <p:cNvSpPr/>
          <p:nvPr/>
        </p:nvSpPr>
        <p:spPr>
          <a:xfrm>
            <a:off x="5218986" y="6173617"/>
            <a:ext cx="1518999" cy="1899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r" defTabSz="914400" rtl="0" eaLnBrk="1" fontAlgn="auto" latinLnBrk="1" hangingPunct="1">
              <a:lnSpc>
                <a:spcPts val="14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uLnTx/>
                <a:uFillTx/>
                <a:ea typeface="Barlow Bold" pitchFamily="34" charset="-122"/>
                <a:cs typeface="Barlow Bold" pitchFamily="34" charset="-120"/>
              </a:rPr>
              <a:t>2026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chemeClr val="accent4">
                  <a:lumMod val="75000"/>
                </a:schemeClr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40" name="Text 37"/>
          <p:cNvSpPr/>
          <p:nvPr/>
        </p:nvSpPr>
        <p:spPr>
          <a:xfrm>
            <a:off x="461724" y="6432697"/>
            <a:ext cx="6276261" cy="1847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r" defTabSz="914400" rtl="0" eaLnBrk="1" fontAlgn="auto" latinLnBrk="1" hangingPunct="1">
              <a:lnSpc>
                <a:spcPts val="14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384653"/>
                </a:solidFill>
                <a:effectLst/>
                <a:uLnTx/>
                <a:uFillTx/>
                <a:ea typeface="Montserrat" pitchFamily="34" charset="-122"/>
                <a:cs typeface="Montserrat" pitchFamily="34" charset="-120"/>
              </a:rPr>
              <a:t>510(k) clearance + US launch &amp; marketing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41" name="Shape 38"/>
          <p:cNvSpPr/>
          <p:nvPr/>
        </p:nvSpPr>
        <p:spPr>
          <a:xfrm>
            <a:off x="7429798" y="6853107"/>
            <a:ext cx="346234" cy="15240"/>
          </a:xfrm>
          <a:prstGeom prst="roundRect">
            <a:avLst>
              <a:gd name="adj" fmla="val 1136262"/>
            </a:avLst>
          </a:prstGeom>
          <a:solidFill>
            <a:srgbClr val="BACFDD"/>
          </a:solidFill>
          <a:ln/>
        </p:spPr>
      </p:sp>
      <p:sp>
        <p:nvSpPr>
          <p:cNvPr id="42" name="Shape 39"/>
          <p:cNvSpPr/>
          <p:nvPr/>
        </p:nvSpPr>
        <p:spPr>
          <a:xfrm>
            <a:off x="7185362" y="6730949"/>
            <a:ext cx="259675" cy="259675"/>
          </a:xfrm>
          <a:prstGeom prst="roundRect">
            <a:avLst>
              <a:gd name="adj" fmla="val 66686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43" name="Text 40"/>
          <p:cNvSpPr/>
          <p:nvPr/>
        </p:nvSpPr>
        <p:spPr>
          <a:xfrm>
            <a:off x="7224058" y="6746844"/>
            <a:ext cx="182166" cy="227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ctr" defTabSz="914400" rtl="0" eaLnBrk="1" fontAlgn="auto" latinLnBrk="1" hangingPunct="1">
              <a:lnSpc>
                <a:spcPts val="14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384653"/>
                </a:solidFill>
                <a:effectLst/>
                <a:uLnTx/>
                <a:uFillTx/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8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4" name="Text 41"/>
          <p:cNvSpPr/>
          <p:nvPr/>
        </p:nvSpPr>
        <p:spPr>
          <a:xfrm>
            <a:off x="7892415" y="6770597"/>
            <a:ext cx="1518999" cy="1899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1" hangingPunct="1">
              <a:lnSpc>
                <a:spcPts val="14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uLnTx/>
                <a:uFillTx/>
                <a:ea typeface="Barlow Bold" pitchFamily="34" charset="-122"/>
                <a:cs typeface="Barlow Bold" pitchFamily="34" charset="-120"/>
              </a:rPr>
              <a:t>2027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chemeClr val="accent4">
                  <a:lumMod val="75000"/>
                </a:schemeClr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45" name="Text 42"/>
          <p:cNvSpPr/>
          <p:nvPr/>
        </p:nvSpPr>
        <p:spPr>
          <a:xfrm>
            <a:off x="7892415" y="7029677"/>
            <a:ext cx="6276261" cy="1847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1" hangingPunct="1">
              <a:lnSpc>
                <a:spcPts val="14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384653"/>
                </a:solidFill>
                <a:effectLst/>
                <a:uLnTx/>
                <a:uFillTx/>
                <a:ea typeface="Montserrat" pitchFamily="34" charset="-122"/>
                <a:cs typeface="Montserrat" pitchFamily="34" charset="-120"/>
              </a:rPr>
              <a:t>Injectable De Novo path → Next-gen innovation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109648" y="597502"/>
            <a:ext cx="6689408" cy="6235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lvl="0" algn="ctr">
              <a:lnSpc>
                <a:spcPts val="4900"/>
              </a:lnSpc>
            </a:pPr>
            <a:r>
              <a:rPr lang="en-US" altLang="ko-KR" sz="4800" b="1" dirty="0"/>
              <a:t>Innovation Excellence Powered by Market Mastery</a:t>
            </a:r>
            <a:endParaRPr kumimoji="0" lang="en-US" sz="4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F9E5525A-991C-44E2-50CE-7DDC6F7CD223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6235201" y="1557156"/>
            <a:ext cx="2160000" cy="27000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CA4E375B-5682-82B1-2877-99D1AE2711A3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10404530" y="1557156"/>
            <a:ext cx="2160000" cy="27000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51D6B8AD-3BC1-97B2-D76B-88058417C16B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2065872" y="1557156"/>
            <a:ext cx="2160000" cy="27000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D136D9C5-6BB0-92A0-FEF4-191BF5CF0892}"/>
              </a:ext>
            </a:extLst>
          </p:cNvPr>
          <p:cNvSpPr txBox="1"/>
          <p:nvPr/>
        </p:nvSpPr>
        <p:spPr>
          <a:xfrm>
            <a:off x="2054817" y="4343046"/>
            <a:ext cx="2131161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sz="2000" b="1" dirty="0" err="1">
                <a:solidFill>
                  <a:srgbClr val="000000"/>
                </a:solidFill>
              </a:rPr>
              <a:t>Hongsuk</a:t>
            </a:r>
            <a:r>
              <a:rPr sz="2000" b="1" dirty="0">
                <a:solidFill>
                  <a:srgbClr val="000000"/>
                </a:solidFill>
              </a:rPr>
              <a:t> Kim, CEO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832D911-E81E-0220-5D81-D5B22C5199EA}"/>
              </a:ext>
            </a:extLst>
          </p:cNvPr>
          <p:cNvSpPr txBox="1"/>
          <p:nvPr/>
        </p:nvSpPr>
        <p:spPr>
          <a:xfrm>
            <a:off x="1548607" y="4648590"/>
            <a:ext cx="3194529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sz="1600" b="0" dirty="0">
                <a:solidFill>
                  <a:srgbClr val="000000"/>
                </a:solidFill>
              </a:rPr>
              <a:t>Global commercialization expert, </a:t>
            </a:r>
            <a:endParaRPr lang="en-US" sz="1600" b="0" dirty="0">
              <a:solidFill>
                <a:srgbClr val="000000"/>
              </a:solidFill>
            </a:endParaRPr>
          </a:p>
          <a:p>
            <a:pPr algn="l"/>
            <a:r>
              <a:rPr sz="1600" b="0" dirty="0">
                <a:solidFill>
                  <a:srgbClr val="000000"/>
                </a:solidFill>
              </a:rPr>
              <a:t>ex-Samsung/J&amp;J/P&amp;G, Harvard A.M.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3D69384-B16E-A16B-348C-0EAB14592EBB}"/>
              </a:ext>
            </a:extLst>
          </p:cNvPr>
          <p:cNvSpPr txBox="1"/>
          <p:nvPr/>
        </p:nvSpPr>
        <p:spPr>
          <a:xfrm>
            <a:off x="5497266" y="4337368"/>
            <a:ext cx="3635868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sz="2000" b="1" dirty="0">
                <a:solidFill>
                  <a:srgbClr val="000000"/>
                </a:solidFill>
              </a:rPr>
              <a:t>Do-</a:t>
            </a:r>
            <a:r>
              <a:rPr sz="2000" b="1" dirty="0" err="1">
                <a:solidFill>
                  <a:srgbClr val="000000"/>
                </a:solidFill>
              </a:rPr>
              <a:t>Gyoon</a:t>
            </a:r>
            <a:r>
              <a:rPr sz="2000" b="1" dirty="0">
                <a:solidFill>
                  <a:srgbClr val="000000"/>
                </a:solidFill>
              </a:rPr>
              <a:t> Kim, CTO, Co-Founder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9F01244-E8E4-E1AF-9914-2659C5021FDF}"/>
              </a:ext>
            </a:extLst>
          </p:cNvPr>
          <p:cNvSpPr txBox="1"/>
          <p:nvPr/>
        </p:nvSpPr>
        <p:spPr>
          <a:xfrm>
            <a:off x="5458569" y="4646519"/>
            <a:ext cx="371326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sz="1600" b="0" dirty="0">
                <a:solidFill>
                  <a:srgbClr val="000000"/>
                </a:solidFill>
              </a:rPr>
              <a:t>O</a:t>
            </a:r>
            <a:r>
              <a:rPr lang="en-US" sz="1600" b="0" dirty="0">
                <a:solidFill>
                  <a:srgbClr val="000000"/>
                </a:solidFill>
              </a:rPr>
              <a:t>hio State University</a:t>
            </a:r>
            <a:r>
              <a:rPr sz="1600" b="0" dirty="0">
                <a:solidFill>
                  <a:srgbClr val="000000"/>
                </a:solidFill>
              </a:rPr>
              <a:t> Professor, </a:t>
            </a:r>
            <a:endParaRPr lang="en-US" sz="1600" b="0" dirty="0">
              <a:solidFill>
                <a:srgbClr val="000000"/>
              </a:solidFill>
            </a:endParaRPr>
          </a:p>
          <a:p>
            <a:pPr algn="ctr"/>
            <a:r>
              <a:rPr sz="1600" b="0" dirty="0">
                <a:solidFill>
                  <a:srgbClr val="000000"/>
                </a:solidFill>
              </a:rPr>
              <a:t>Inventor of Hybrid Implant, 20+ years R&amp;D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1C0E27E-271C-B787-9356-5156AC193D66}"/>
              </a:ext>
            </a:extLst>
          </p:cNvPr>
          <p:cNvSpPr txBox="1"/>
          <p:nvPr/>
        </p:nvSpPr>
        <p:spPr>
          <a:xfrm>
            <a:off x="9316238" y="4334696"/>
            <a:ext cx="4611775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sz="2000" b="1" dirty="0" err="1">
                <a:solidFill>
                  <a:srgbClr val="000000"/>
                </a:solidFill>
              </a:rPr>
              <a:t>Jinyong</a:t>
            </a:r>
            <a:r>
              <a:rPr sz="2000" b="1" dirty="0">
                <a:solidFill>
                  <a:srgbClr val="000000"/>
                </a:solidFill>
              </a:rPr>
              <a:t> Oh, Strategic Advisor, Co-Founder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60DFF07-F4AE-B2DD-C71D-E988C0D197A8}"/>
              </a:ext>
            </a:extLst>
          </p:cNvPr>
          <p:cNvSpPr txBox="1"/>
          <p:nvPr/>
        </p:nvSpPr>
        <p:spPr>
          <a:xfrm>
            <a:off x="10000232" y="4646519"/>
            <a:ext cx="3232552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sz="1600" b="0" dirty="0">
                <a:solidFill>
                  <a:srgbClr val="000000"/>
                </a:solidFill>
              </a:rPr>
              <a:t>J&amp;J </a:t>
            </a:r>
            <a:r>
              <a:rPr lang="en-US" sz="1600" b="0" dirty="0">
                <a:solidFill>
                  <a:srgbClr val="000000"/>
                </a:solidFill>
              </a:rPr>
              <a:t>Medical Devices </a:t>
            </a:r>
            <a:r>
              <a:rPr sz="1600" b="0" dirty="0">
                <a:solidFill>
                  <a:srgbClr val="000000"/>
                </a:solidFill>
              </a:rPr>
              <a:t>&amp; P&amp;G veteran, </a:t>
            </a:r>
            <a:endParaRPr lang="en-US" sz="1600" b="0" dirty="0">
              <a:solidFill>
                <a:srgbClr val="000000"/>
              </a:solidFill>
            </a:endParaRPr>
          </a:p>
          <a:p>
            <a:pPr algn="ctr"/>
            <a:r>
              <a:rPr sz="1600" b="0" dirty="0">
                <a:solidFill>
                  <a:srgbClr val="000000"/>
                </a:solidFill>
              </a:rPr>
              <a:t>global scaling expert, MIT MBA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EB8FCE3-1C01-105A-2570-C2F0A97068AB}"/>
              </a:ext>
            </a:extLst>
          </p:cNvPr>
          <p:cNvSpPr txBox="1"/>
          <p:nvPr/>
        </p:nvSpPr>
        <p:spPr>
          <a:xfrm>
            <a:off x="3389445" y="5932430"/>
            <a:ext cx="1531253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sz="2000" b="1" dirty="0">
                <a:solidFill>
                  <a:srgbClr val="000000"/>
                </a:solidFill>
              </a:rPr>
              <a:t>John Y. Hong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E2EA2C4-98B6-C5C1-D1FD-49B05830502F}"/>
              </a:ext>
            </a:extLst>
          </p:cNvPr>
          <p:cNvSpPr txBox="1"/>
          <p:nvPr/>
        </p:nvSpPr>
        <p:spPr>
          <a:xfrm>
            <a:off x="1306355" y="6229966"/>
            <a:ext cx="5839034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b="0" dirty="0">
                <a:solidFill>
                  <a:srgbClr val="000000"/>
                </a:solidFill>
              </a:rPr>
              <a:t>DDS, Serial Entrepreneur, Georgia Tech / Northwestern alum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07444CC-BA43-D5FD-429A-E0E6BC930890}"/>
              </a:ext>
            </a:extLst>
          </p:cNvPr>
          <p:cNvSpPr txBox="1"/>
          <p:nvPr/>
        </p:nvSpPr>
        <p:spPr>
          <a:xfrm>
            <a:off x="3484054" y="6858492"/>
            <a:ext cx="1319272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sz="2000" b="1" dirty="0">
                <a:solidFill>
                  <a:srgbClr val="000000"/>
                </a:solidFill>
              </a:rPr>
              <a:t>Paul Fagan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D75A0BE-7426-4D57-F539-904DA636AAE3}"/>
              </a:ext>
            </a:extLst>
          </p:cNvPr>
          <p:cNvSpPr txBox="1"/>
          <p:nvPr/>
        </p:nvSpPr>
        <p:spPr>
          <a:xfrm>
            <a:off x="1464365" y="7147195"/>
            <a:ext cx="5032596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b="0" dirty="0">
                <a:solidFill>
                  <a:srgbClr val="000000"/>
                </a:solidFill>
              </a:rPr>
              <a:t>Serial life science entrepreneur, ECM CEO, MIT MBA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5497B5C-600D-5749-DE8D-7DD13043FC3B}"/>
              </a:ext>
            </a:extLst>
          </p:cNvPr>
          <p:cNvSpPr txBox="1"/>
          <p:nvPr/>
        </p:nvSpPr>
        <p:spPr>
          <a:xfrm>
            <a:off x="9417877" y="5930287"/>
            <a:ext cx="2139112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sz="2000" b="1" dirty="0">
                <a:solidFill>
                  <a:srgbClr val="000000"/>
                </a:solidFill>
              </a:rPr>
              <a:t>Dr. Sreenivas Koka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ACFBA48-A475-75DD-D508-A650312A3DA4}"/>
              </a:ext>
            </a:extLst>
          </p:cNvPr>
          <p:cNvSpPr txBox="1"/>
          <p:nvPr/>
        </p:nvSpPr>
        <p:spPr>
          <a:xfrm>
            <a:off x="7762697" y="6229966"/>
            <a:ext cx="5470087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b="0" dirty="0">
                <a:solidFill>
                  <a:srgbClr val="000000"/>
                </a:solidFill>
              </a:rPr>
              <a:t>Dean, Univ. of Mississippi Dentistry, ex-Mayo Clinic Chair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7AF85436-9325-A70C-B1AD-6EAF58D4611D}"/>
              </a:ext>
            </a:extLst>
          </p:cNvPr>
          <p:cNvSpPr txBox="1"/>
          <p:nvPr/>
        </p:nvSpPr>
        <p:spPr>
          <a:xfrm>
            <a:off x="9753706" y="6858492"/>
            <a:ext cx="1388778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sz="2000" b="1">
                <a:solidFill>
                  <a:srgbClr val="000000"/>
                </a:solidFill>
              </a:rPr>
              <a:t>Tomas Cole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E183357-7BB8-4D65-7270-6DCEEA0F52B1}"/>
              </a:ext>
            </a:extLst>
          </p:cNvPr>
          <p:cNvSpPr txBox="1"/>
          <p:nvPr/>
        </p:nvSpPr>
        <p:spPr>
          <a:xfrm>
            <a:off x="8215642" y="7147195"/>
            <a:ext cx="4218014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b="0" dirty="0">
                <a:solidFill>
                  <a:srgbClr val="000000"/>
                </a:solidFill>
              </a:rPr>
              <a:t>VP, Dentsply Sirona &amp; </a:t>
            </a:r>
            <a:r>
              <a:rPr b="0" dirty="0" err="1">
                <a:solidFill>
                  <a:srgbClr val="000000"/>
                </a:solidFill>
              </a:rPr>
              <a:t>Inkbit</a:t>
            </a:r>
            <a:r>
              <a:rPr b="0" dirty="0">
                <a:solidFill>
                  <a:srgbClr val="000000"/>
                </a:solidFill>
              </a:rPr>
              <a:t> (3D), MIT MBA</a:t>
            </a:r>
          </a:p>
        </p:txBody>
      </p: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6528DB37-24CD-F01C-AC56-0D9675301D4F}"/>
              </a:ext>
            </a:extLst>
          </p:cNvPr>
          <p:cNvCxnSpPr/>
          <p:nvPr/>
        </p:nvCxnSpPr>
        <p:spPr>
          <a:xfrm>
            <a:off x="1306355" y="5648443"/>
            <a:ext cx="1224759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2420FBA9-C390-8D28-5C0A-9A48FC1C88FF}"/>
              </a:ext>
            </a:extLst>
          </p:cNvPr>
          <p:cNvSpPr/>
          <p:nvPr/>
        </p:nvSpPr>
        <p:spPr>
          <a:xfrm>
            <a:off x="5961838" y="5245944"/>
            <a:ext cx="2936632" cy="73740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>
                <a:solidFill>
                  <a:srgbClr val="00468C"/>
                </a:solidFill>
              </a:rPr>
              <a:t>Advisory Board</a:t>
            </a:r>
            <a:endParaRPr lang="ko-KR" altLang="en-US" sz="32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633734" y="764867"/>
            <a:ext cx="5362932" cy="6235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4900"/>
              </a:lnSpc>
            </a:pPr>
            <a:r>
              <a:rPr lang="en-US" altLang="ko-KR" sz="4000" b="1" dirty="0"/>
              <a:t>Strategic Market Expansion: Path to $10M Revenue</a:t>
            </a:r>
            <a:endParaRPr lang="en-US" sz="3900" b="1" dirty="0"/>
          </a:p>
        </p:txBody>
      </p:sp>
      <p:sp>
        <p:nvSpPr>
          <p:cNvPr id="3" name="Text 1"/>
          <p:cNvSpPr/>
          <p:nvPr/>
        </p:nvSpPr>
        <p:spPr>
          <a:xfrm>
            <a:off x="2181457" y="1835587"/>
            <a:ext cx="3182541" cy="311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800" b="1" dirty="0">
                <a:solidFill>
                  <a:srgbClr val="2E3C4E"/>
                </a:solidFill>
                <a:ea typeface="Barlow Bold" pitchFamily="34" charset="-122"/>
                <a:cs typeface="Barlow Bold" pitchFamily="34" charset="-120"/>
              </a:rPr>
              <a:t>4-Year Path to $10M+ Revenue</a:t>
            </a:r>
            <a:endParaRPr lang="en-US" sz="28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689" y="2507990"/>
            <a:ext cx="6325672" cy="4645845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46419" y="2561781"/>
            <a:ext cx="947857" cy="118360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8683823" y="2583297"/>
            <a:ext cx="2494359" cy="311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450"/>
              </a:lnSpc>
            </a:pPr>
            <a:r>
              <a:rPr lang="en-US" altLang="ko-KR" sz="2000" b="1" dirty="0"/>
              <a:t>Phase 1: Frictionless Adoption</a:t>
            </a:r>
            <a:endParaRPr lang="en-US" sz="1950" b="1" dirty="0"/>
          </a:p>
        </p:txBody>
      </p:sp>
      <p:sp>
        <p:nvSpPr>
          <p:cNvPr id="7" name="Text 3"/>
          <p:cNvSpPr/>
          <p:nvPr/>
        </p:nvSpPr>
        <p:spPr>
          <a:xfrm>
            <a:off x="8683823" y="2877467"/>
            <a:ext cx="5188268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50"/>
              </a:lnSpc>
            </a:pPr>
            <a:r>
              <a:rPr lang="en-US" altLang="ko-KR" sz="1600" b="1" dirty="0"/>
              <a:t>Target:</a:t>
            </a:r>
            <a:r>
              <a:rPr lang="en-US" altLang="ko-KR" sz="1600" dirty="0"/>
              <a:t> General Practice Dentists (27K)</a:t>
            </a:r>
          </a:p>
          <a:p>
            <a:pPr>
              <a:lnSpc>
                <a:spcPts val="2350"/>
              </a:lnSpc>
            </a:pPr>
            <a:r>
              <a:rPr lang="en-US" altLang="ko-KR" sz="1600" i="1" dirty="0">
                <a:solidFill>
                  <a:srgbClr val="0070C0"/>
                </a:solidFill>
              </a:rPr>
              <a:t>Same workflow, same cost, revolutionary results </a:t>
            </a:r>
          </a:p>
          <a:p>
            <a:pPr>
              <a:lnSpc>
                <a:spcPts val="2350"/>
              </a:lnSpc>
            </a:pPr>
            <a:r>
              <a:rPr lang="en-US" altLang="ko-KR" sz="1600" i="1" dirty="0">
                <a:solidFill>
                  <a:srgbClr val="0070C0"/>
                </a:solidFill>
              </a:rPr>
              <a:t>                → Higher margins &amp; patient satisfaction</a:t>
            </a:r>
            <a:endParaRPr lang="en-US" sz="1450" i="1" dirty="0">
              <a:solidFill>
                <a:srgbClr val="0070C0"/>
              </a:solidFill>
            </a:endParaRPr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46419" y="4132661"/>
            <a:ext cx="947857" cy="118360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8683823" y="4091050"/>
            <a:ext cx="3254573" cy="311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450"/>
              </a:lnSpc>
            </a:pPr>
            <a:r>
              <a:rPr lang="en-US" altLang="ko-KR" sz="2000" b="1" dirty="0"/>
              <a:t>Phase 2: Gateway Enabler</a:t>
            </a:r>
            <a:endParaRPr lang="en-US" sz="1950" b="1" dirty="0"/>
          </a:p>
        </p:txBody>
      </p:sp>
      <p:sp>
        <p:nvSpPr>
          <p:cNvPr id="10" name="Text 5"/>
          <p:cNvSpPr/>
          <p:nvPr/>
        </p:nvSpPr>
        <p:spPr>
          <a:xfrm>
            <a:off x="8683823" y="4397645"/>
            <a:ext cx="5188268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50"/>
              </a:lnSpc>
            </a:pPr>
            <a:r>
              <a:rPr lang="en-US" altLang="ko-KR" sz="1600" b="1" dirty="0"/>
              <a:t>Target:</a:t>
            </a:r>
            <a:r>
              <a:rPr lang="en-US" altLang="ko-KR" sz="1600" dirty="0"/>
              <a:t> Non-implant General Dentists (108K)</a:t>
            </a:r>
          </a:p>
          <a:p>
            <a:pPr>
              <a:lnSpc>
                <a:spcPts val="2350"/>
              </a:lnSpc>
            </a:pPr>
            <a:r>
              <a:rPr lang="en-US" altLang="ko-KR" sz="1600" i="1" dirty="0">
                <a:solidFill>
                  <a:srgbClr val="0070C0"/>
                </a:solidFill>
              </a:rPr>
              <a:t>Simplified procedures, enhanced outcomes </a:t>
            </a:r>
          </a:p>
          <a:p>
            <a:pPr>
              <a:lnSpc>
                <a:spcPts val="2350"/>
              </a:lnSpc>
            </a:pPr>
            <a:r>
              <a:rPr lang="en-US" altLang="ko-KR" sz="1600" i="1" dirty="0">
                <a:solidFill>
                  <a:srgbClr val="0070C0"/>
                </a:solidFill>
              </a:rPr>
              <a:t>                 → Start implants with confidence</a:t>
            </a:r>
            <a:endParaRPr lang="en-US" sz="1450" i="1" dirty="0">
              <a:solidFill>
                <a:srgbClr val="0070C0"/>
              </a:solidFill>
            </a:endParaRPr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46419" y="5671260"/>
            <a:ext cx="947857" cy="1183600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8683823" y="5659754"/>
            <a:ext cx="3200995" cy="311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450"/>
              </a:lnSpc>
            </a:pPr>
            <a:r>
              <a:rPr lang="en-US" altLang="ko-KR" sz="2000" b="1" dirty="0"/>
              <a:t>Phase 3: Technical Supremacy &amp; Premium Leadership</a:t>
            </a:r>
            <a:endParaRPr lang="en-US" sz="1950" b="1" dirty="0"/>
          </a:p>
        </p:txBody>
      </p:sp>
      <p:sp>
        <p:nvSpPr>
          <p:cNvPr id="13" name="Text 7"/>
          <p:cNvSpPr/>
          <p:nvPr/>
        </p:nvSpPr>
        <p:spPr>
          <a:xfrm>
            <a:off x="8676203" y="5946600"/>
            <a:ext cx="5188268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50"/>
              </a:lnSpc>
            </a:pPr>
            <a:r>
              <a:rPr lang="en-US" altLang="ko-KR" sz="1600" b="1" dirty="0"/>
              <a:t>Target:</a:t>
            </a:r>
            <a:r>
              <a:rPr lang="en-US" altLang="ko-KR" sz="1600" dirty="0"/>
              <a:t> Implant Specialists (8K)</a:t>
            </a:r>
            <a:endParaRPr lang="en-US" altLang="ko-KR" sz="1600" i="1" dirty="0">
              <a:solidFill>
                <a:srgbClr val="0070C0"/>
              </a:solidFill>
            </a:endParaRPr>
          </a:p>
          <a:p>
            <a:pPr>
              <a:lnSpc>
                <a:spcPts val="2350"/>
              </a:lnSpc>
            </a:pPr>
            <a:r>
              <a:rPr lang="en-US" altLang="ko-KR" sz="1600" i="1" dirty="0">
                <a:solidFill>
                  <a:srgbClr val="0070C0"/>
                </a:solidFill>
              </a:rPr>
              <a:t>Injectable innovation conquering complexity </a:t>
            </a:r>
          </a:p>
          <a:p>
            <a:pPr>
              <a:lnSpc>
                <a:spcPts val="2350"/>
              </a:lnSpc>
            </a:pPr>
            <a:r>
              <a:rPr lang="en-US" altLang="ko-KR" sz="1600" i="1" dirty="0">
                <a:solidFill>
                  <a:srgbClr val="0070C0"/>
                </a:solidFill>
              </a:rPr>
              <a:t>                 → Simplified procedures &amp; clinical excellence</a:t>
            </a:r>
            <a:endParaRPr lang="en-US" sz="1450" i="1" dirty="0">
              <a:solidFill>
                <a:srgbClr val="0070C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2D80ACA-F62D-398C-92FA-BAB8B967047C}"/>
              </a:ext>
            </a:extLst>
          </p:cNvPr>
          <p:cNvSpPr txBox="1"/>
          <p:nvPr/>
        </p:nvSpPr>
        <p:spPr>
          <a:xfrm>
            <a:off x="1828681" y="6024681"/>
            <a:ext cx="1047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$1M</a:t>
            </a:r>
            <a:endParaRPr lang="ko-KR" altLang="en-US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BBDE5BA-FABB-AFC2-D717-9772F95D3A84}"/>
              </a:ext>
            </a:extLst>
          </p:cNvPr>
          <p:cNvSpPr txBox="1"/>
          <p:nvPr/>
        </p:nvSpPr>
        <p:spPr>
          <a:xfrm>
            <a:off x="5315951" y="2643748"/>
            <a:ext cx="11955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</a:rPr>
              <a:t>$10M+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16" name="Text 1">
            <a:extLst>
              <a:ext uri="{FF2B5EF4-FFF2-40B4-BE49-F238E27FC236}">
                <a16:creationId xmlns:a16="http://schemas.microsoft.com/office/drawing/2014/main" id="{FAD7E0A6-6D1F-211B-1C4B-F59FACBE9FD9}"/>
              </a:ext>
            </a:extLst>
          </p:cNvPr>
          <p:cNvSpPr/>
          <p:nvPr/>
        </p:nvSpPr>
        <p:spPr>
          <a:xfrm>
            <a:off x="9032167" y="1835587"/>
            <a:ext cx="3182541" cy="311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800" b="1" dirty="0">
                <a:solidFill>
                  <a:srgbClr val="2E3C4E"/>
                </a:solidFill>
                <a:ea typeface="Barlow Bold" pitchFamily="34" charset="-122"/>
              </a:rPr>
              <a:t>Go-To-Market Strategy</a:t>
            </a:r>
            <a:endParaRPr lang="en-US" sz="28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945226" y="838609"/>
            <a:ext cx="5243751" cy="6235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4900"/>
              </a:lnSpc>
            </a:pPr>
            <a:r>
              <a:rPr lang="en-US" sz="3900" b="1" dirty="0">
                <a:solidFill>
                  <a:srgbClr val="2E3C4E"/>
                </a:solidFill>
                <a:ea typeface="Barlow Bold" pitchFamily="34" charset="-122"/>
                <a:cs typeface="Barlow Bold" pitchFamily="34" charset="-120"/>
              </a:rPr>
              <a:t>Investment Opportunity – </a:t>
            </a:r>
            <a:r>
              <a:rPr lang="en-US" altLang="ko-KR" sz="3900" b="1" dirty="0">
                <a:solidFill>
                  <a:srgbClr val="2E3C4E"/>
                </a:solidFill>
                <a:ea typeface="Barlow Bold" pitchFamily="34" charset="-122"/>
              </a:rPr>
              <a:t>Transforming $4.7B Dental Market </a:t>
            </a:r>
            <a:endParaRPr lang="en-US" sz="3900" b="1" dirty="0">
              <a:solidFill>
                <a:srgbClr val="2E3C4E"/>
              </a:solidFill>
              <a:ea typeface="Barlow Bold" pitchFamily="34" charset="-122"/>
            </a:endParaRPr>
          </a:p>
        </p:txBody>
      </p:sp>
      <p:sp>
        <p:nvSpPr>
          <p:cNvPr id="4" name="Shape 2"/>
          <p:cNvSpPr/>
          <p:nvPr/>
        </p:nvSpPr>
        <p:spPr>
          <a:xfrm>
            <a:off x="758309" y="2406926"/>
            <a:ext cx="6325672" cy="1787425"/>
          </a:xfrm>
          <a:prstGeom prst="roundRect">
            <a:avLst>
              <a:gd name="adj" fmla="val 23132"/>
            </a:avLst>
          </a:prstGeom>
          <a:noFill/>
          <a:ln w="22860">
            <a:solidFill>
              <a:srgbClr val="BACFDD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81169" y="2429787"/>
            <a:ext cx="758309" cy="1764564"/>
          </a:xfrm>
          <a:prstGeom prst="roundRect">
            <a:avLst>
              <a:gd name="adj" fmla="val 33883"/>
            </a:avLst>
          </a:prstGeom>
          <a:solidFill>
            <a:srgbClr val="D4E9F7"/>
          </a:solidFill>
          <a:ln/>
        </p:spPr>
      </p:sp>
      <p:sp>
        <p:nvSpPr>
          <p:cNvPr id="6" name="Text 4"/>
          <p:cNvSpPr/>
          <p:nvPr/>
        </p:nvSpPr>
        <p:spPr>
          <a:xfrm>
            <a:off x="1014293" y="3199288"/>
            <a:ext cx="284321" cy="3554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2673965" y="2587450"/>
            <a:ext cx="2494359" cy="311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000" b="1" dirty="0">
                <a:solidFill>
                  <a:srgbClr val="384653"/>
                </a:solidFill>
                <a:ea typeface="Barlow Bold" pitchFamily="34" charset="-122"/>
                <a:cs typeface="Barlow Bold" pitchFamily="34" charset="-120"/>
              </a:rPr>
              <a:t>Current Valuation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1298614" y="3305352"/>
            <a:ext cx="5332095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3200" b="1" dirty="0">
                <a:solidFill>
                  <a:srgbClr val="384653"/>
                </a:solidFill>
                <a:ea typeface="Montserrat" pitchFamily="34" charset="-122"/>
                <a:cs typeface="Montserrat" pitchFamily="34" charset="-120"/>
              </a:rPr>
              <a:t>$8M - $12M </a:t>
            </a:r>
          </a:p>
          <a:p>
            <a:pPr marL="0" indent="0" algn="ctr">
              <a:lnSpc>
                <a:spcPts val="2350"/>
              </a:lnSpc>
              <a:buNone/>
            </a:pPr>
            <a:r>
              <a:rPr lang="en-US" sz="1450" dirty="0">
                <a:solidFill>
                  <a:srgbClr val="384653"/>
                </a:solidFill>
                <a:ea typeface="Montserrat" pitchFamily="34" charset="-122"/>
                <a:cs typeface="Montserrat" pitchFamily="34" charset="-120"/>
              </a:rPr>
              <a:t>Conservative peer analysis</a:t>
            </a:r>
            <a:endParaRPr lang="en-US" sz="1450" dirty="0"/>
          </a:p>
        </p:txBody>
      </p:sp>
      <p:sp>
        <p:nvSpPr>
          <p:cNvPr id="9" name="Shape 7"/>
          <p:cNvSpPr/>
          <p:nvPr/>
        </p:nvSpPr>
        <p:spPr>
          <a:xfrm>
            <a:off x="758309" y="4472364"/>
            <a:ext cx="6325672" cy="1781532"/>
          </a:xfrm>
          <a:prstGeom prst="roundRect">
            <a:avLst>
              <a:gd name="adj" fmla="val 23132"/>
            </a:avLst>
          </a:prstGeom>
          <a:noFill/>
          <a:ln w="22860">
            <a:solidFill>
              <a:srgbClr val="BACFDD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781169" y="4495224"/>
            <a:ext cx="758309" cy="1758672"/>
          </a:xfrm>
          <a:prstGeom prst="roundRect">
            <a:avLst>
              <a:gd name="adj" fmla="val 33883"/>
            </a:avLst>
          </a:prstGeom>
          <a:solidFill>
            <a:srgbClr val="D4E9F7"/>
          </a:solidFill>
          <a:ln/>
        </p:spPr>
      </p:sp>
      <p:sp>
        <p:nvSpPr>
          <p:cNvPr id="11" name="Text 9"/>
          <p:cNvSpPr/>
          <p:nvPr/>
        </p:nvSpPr>
        <p:spPr>
          <a:xfrm>
            <a:off x="1014293" y="5209599"/>
            <a:ext cx="284321" cy="3554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2811899" y="4692616"/>
            <a:ext cx="2494359" cy="311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00" b="1" dirty="0">
                <a:solidFill>
                  <a:srgbClr val="384653"/>
                </a:solidFill>
                <a:ea typeface="Barlow Bold" pitchFamily="34" charset="-122"/>
                <a:cs typeface="Barlow Bold" pitchFamily="34" charset="-120"/>
              </a:rPr>
              <a:t>Investment Opportunity</a:t>
            </a:r>
            <a:endParaRPr lang="en-US" sz="2400" dirty="0"/>
          </a:p>
        </p:txBody>
      </p:sp>
      <p:sp>
        <p:nvSpPr>
          <p:cNvPr id="28" name="Text 25"/>
          <p:cNvSpPr/>
          <p:nvPr/>
        </p:nvSpPr>
        <p:spPr>
          <a:xfrm>
            <a:off x="758309" y="7068503"/>
            <a:ext cx="13113782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000" dirty="0">
                <a:solidFill>
                  <a:srgbClr val="384653"/>
                </a:solidFill>
                <a:ea typeface="Montserrat" pitchFamily="34" charset="-122"/>
                <a:cs typeface="Montserrat" pitchFamily="34" charset="-120"/>
              </a:rPr>
              <a:t>Contact: Hongsuk Kim, CEO | Email: </a:t>
            </a:r>
            <a:r>
              <a:rPr lang="en-US" sz="2000" u="sng" dirty="0">
                <a:solidFill>
                  <a:srgbClr val="359DDF"/>
                </a:solidFill>
                <a:ea typeface="Montserrat" pitchFamily="34" charset="-122"/>
                <a:cs typeface="Montserrat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hskim@humedlifesciences.com</a:t>
            </a:r>
            <a:r>
              <a:rPr lang="en-US" sz="2000" dirty="0">
                <a:solidFill>
                  <a:srgbClr val="384653"/>
                </a:solidFill>
                <a:ea typeface="Montserrat" pitchFamily="34" charset="-122"/>
                <a:cs typeface="Montserrat" pitchFamily="34" charset="-120"/>
              </a:rPr>
              <a:t> | Phone: +82 10 – 4053 - 1257</a:t>
            </a:r>
            <a:endParaRPr lang="en-US" sz="2000" dirty="0"/>
          </a:p>
        </p:txBody>
      </p:sp>
      <p:sp>
        <p:nvSpPr>
          <p:cNvPr id="30" name="Text 6">
            <a:extLst>
              <a:ext uri="{FF2B5EF4-FFF2-40B4-BE49-F238E27FC236}">
                <a16:creationId xmlns:a16="http://schemas.microsoft.com/office/drawing/2014/main" id="{DBDA273C-E7E5-58C0-4C0D-CDA2B3554B92}"/>
              </a:ext>
            </a:extLst>
          </p:cNvPr>
          <p:cNvSpPr/>
          <p:nvPr/>
        </p:nvSpPr>
        <p:spPr>
          <a:xfrm>
            <a:off x="1298614" y="5284757"/>
            <a:ext cx="5332095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3200" b="1" dirty="0">
                <a:solidFill>
                  <a:srgbClr val="384653"/>
                </a:solidFill>
                <a:ea typeface="Montserrat" pitchFamily="34" charset="-122"/>
                <a:cs typeface="Montserrat" pitchFamily="34" charset="-120"/>
              </a:rPr>
              <a:t>$1M - $2M </a:t>
            </a:r>
          </a:p>
          <a:p>
            <a:pPr marL="0" indent="0" algn="ctr">
              <a:lnSpc>
                <a:spcPts val="2350"/>
              </a:lnSpc>
              <a:buNone/>
            </a:pPr>
            <a:r>
              <a:rPr lang="en-US" sz="1450" dirty="0">
                <a:solidFill>
                  <a:srgbClr val="384653"/>
                </a:solidFill>
                <a:ea typeface="Montserrat" pitchFamily="34" charset="-122"/>
                <a:cs typeface="Montserrat" pitchFamily="34" charset="-120"/>
              </a:rPr>
              <a:t>8-17% Equity | Q3 2025 Close</a:t>
            </a:r>
            <a:endParaRPr lang="en-US" sz="145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4BAA97B-45E4-C249-4419-7BE3C43D4293}"/>
              </a:ext>
            </a:extLst>
          </p:cNvPr>
          <p:cNvSpPr txBox="1"/>
          <p:nvPr/>
        </p:nvSpPr>
        <p:spPr>
          <a:xfrm>
            <a:off x="7368302" y="2525958"/>
            <a:ext cx="7315200" cy="3631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/>
              <a:t>R&amp;D &amp; Clinical (35%)</a:t>
            </a:r>
            <a:r>
              <a:rPr lang="en-US" altLang="ko-KR" sz="2400" dirty="0"/>
              <a:t>                                                       </a:t>
            </a:r>
          </a:p>
          <a:p>
            <a:r>
              <a:rPr lang="en-US" altLang="ko-KR" dirty="0"/>
              <a:t>510(k) submission &amp; validation, injectable system optimization</a:t>
            </a:r>
          </a:p>
          <a:p>
            <a:endParaRPr lang="en-US" altLang="ko-KR" sz="500" dirty="0"/>
          </a:p>
          <a:p>
            <a:r>
              <a:rPr lang="en-US" altLang="ko-KR" sz="2400" b="1" dirty="0"/>
              <a:t>Regulatory &amp; Launch (25%)</a:t>
            </a:r>
            <a:r>
              <a:rPr lang="en-US" altLang="ko-KR" sz="2400" dirty="0"/>
              <a:t> </a:t>
            </a:r>
          </a:p>
          <a:p>
            <a:pPr>
              <a:buNone/>
            </a:pPr>
            <a:r>
              <a:rPr lang="en-US" altLang="ko-KR" dirty="0"/>
              <a:t>FDA approval, quality systems, manufacturing compliance for entry</a:t>
            </a:r>
          </a:p>
          <a:p>
            <a:pPr>
              <a:buNone/>
            </a:pPr>
            <a:endParaRPr lang="en-US" altLang="ko-KR" sz="500" b="1" dirty="0"/>
          </a:p>
          <a:p>
            <a:pPr>
              <a:buNone/>
            </a:pPr>
            <a:r>
              <a:rPr lang="en-US" altLang="ko-KR" sz="2400" b="1" dirty="0"/>
              <a:t>Sales &amp; Marketing (20%)</a:t>
            </a:r>
            <a:r>
              <a:rPr lang="en-US" altLang="ko-KR" sz="2400" dirty="0"/>
              <a:t> </a:t>
            </a:r>
          </a:p>
          <a:p>
            <a:pPr>
              <a:buNone/>
            </a:pPr>
            <a:r>
              <a:rPr lang="en-US" altLang="ko-KR" dirty="0"/>
              <a:t>Digital platform development, KOL network, early customer acquisition</a:t>
            </a:r>
          </a:p>
          <a:p>
            <a:pPr>
              <a:buNone/>
            </a:pPr>
            <a:endParaRPr lang="en-US" altLang="ko-KR" sz="500" dirty="0"/>
          </a:p>
          <a:p>
            <a:pPr>
              <a:buNone/>
            </a:pPr>
            <a:r>
              <a:rPr lang="en-US" altLang="ko-KR" sz="2400" b="1" dirty="0"/>
              <a:t>Manufacturing (15%)</a:t>
            </a:r>
            <a:r>
              <a:rPr lang="en-US" altLang="ko-KR" sz="2400" dirty="0"/>
              <a:t> </a:t>
            </a:r>
          </a:p>
          <a:p>
            <a:pPr>
              <a:buNone/>
            </a:pPr>
            <a:r>
              <a:rPr lang="en-US" altLang="ko-KR" dirty="0"/>
              <a:t>Supply chain establishment &amp; inventory build-up</a:t>
            </a:r>
          </a:p>
          <a:p>
            <a:pPr>
              <a:buNone/>
            </a:pPr>
            <a:endParaRPr lang="en-US" altLang="ko-KR" sz="500" dirty="0"/>
          </a:p>
          <a:p>
            <a:pPr>
              <a:buNone/>
            </a:pPr>
            <a:r>
              <a:rPr lang="en-US" altLang="ko-KR" sz="2400" b="1" dirty="0"/>
              <a:t>Operations &amp; Team (5%)</a:t>
            </a:r>
            <a:r>
              <a:rPr lang="en-US" altLang="ko-KR" sz="2400" dirty="0"/>
              <a:t> </a:t>
            </a:r>
          </a:p>
          <a:p>
            <a:pPr>
              <a:buNone/>
            </a:pPr>
            <a:r>
              <a:rPr lang="en-US" altLang="ko-KR" dirty="0"/>
              <a:t>Working capital, key sales/marketing hires &amp; administrative setup</a:t>
            </a:r>
          </a:p>
        </p:txBody>
      </p:sp>
      <p:sp>
        <p:nvSpPr>
          <p:cNvPr id="33" name="Shape 7">
            <a:extLst>
              <a:ext uri="{FF2B5EF4-FFF2-40B4-BE49-F238E27FC236}">
                <a16:creationId xmlns:a16="http://schemas.microsoft.com/office/drawing/2014/main" id="{196206E4-B610-CF3F-68D0-0FC3EF14FAC2}"/>
              </a:ext>
            </a:extLst>
          </p:cNvPr>
          <p:cNvSpPr/>
          <p:nvPr/>
        </p:nvSpPr>
        <p:spPr>
          <a:xfrm>
            <a:off x="7267330" y="2429786"/>
            <a:ext cx="6865359" cy="3824109"/>
          </a:xfrm>
          <a:prstGeom prst="roundRect">
            <a:avLst>
              <a:gd name="adj" fmla="val 7998"/>
            </a:avLst>
          </a:prstGeom>
          <a:noFill/>
          <a:ln w="22860">
            <a:solidFill>
              <a:srgbClr val="BACFDD"/>
            </a:solidFill>
            <a:prstDash val="solid"/>
          </a:ln>
        </p:spPr>
      </p:sp>
      <p:sp>
        <p:nvSpPr>
          <p:cNvPr id="34" name="Text 1">
            <a:extLst>
              <a:ext uri="{FF2B5EF4-FFF2-40B4-BE49-F238E27FC236}">
                <a16:creationId xmlns:a16="http://schemas.microsoft.com/office/drawing/2014/main" id="{21C703AC-9D26-22F7-9C75-55C1B4A13826}"/>
              </a:ext>
            </a:extLst>
          </p:cNvPr>
          <p:cNvSpPr/>
          <p:nvPr/>
        </p:nvSpPr>
        <p:spPr>
          <a:xfrm>
            <a:off x="2329873" y="1995309"/>
            <a:ext cx="3182541" cy="311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800" b="1" dirty="0">
                <a:solidFill>
                  <a:srgbClr val="2E3C4E"/>
                </a:solidFill>
                <a:ea typeface="Barlow Bold" pitchFamily="34" charset="-122"/>
              </a:rPr>
              <a:t>Valuation &amp; Terms</a:t>
            </a:r>
            <a:endParaRPr lang="en-US" sz="2800" dirty="0"/>
          </a:p>
        </p:txBody>
      </p:sp>
      <p:sp>
        <p:nvSpPr>
          <p:cNvPr id="35" name="Text 1">
            <a:extLst>
              <a:ext uri="{FF2B5EF4-FFF2-40B4-BE49-F238E27FC236}">
                <a16:creationId xmlns:a16="http://schemas.microsoft.com/office/drawing/2014/main" id="{084519A0-B07F-C72C-7D73-9D15AD4D2A65}"/>
              </a:ext>
            </a:extLst>
          </p:cNvPr>
          <p:cNvSpPr/>
          <p:nvPr/>
        </p:nvSpPr>
        <p:spPr>
          <a:xfrm>
            <a:off x="8964096" y="1991856"/>
            <a:ext cx="3182541" cy="311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450"/>
              </a:lnSpc>
            </a:pPr>
            <a:r>
              <a:rPr lang="en-US" altLang="ko-KR" sz="2800" b="1" dirty="0"/>
              <a:t>Strategic Fund Allocation (24 Months)</a:t>
            </a:r>
            <a:endParaRPr lang="en-US" sz="2800" b="1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511</TotalTime>
  <Words>1006</Words>
  <Application>Microsoft Office PowerPoint</Application>
  <PresentationFormat>사용자 지정</PresentationFormat>
  <Paragraphs>205</Paragraphs>
  <Slides>9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5" baseType="lpstr">
      <vt:lpstr>맑은 고딕</vt:lpstr>
      <vt:lpstr>Calibri</vt:lpstr>
      <vt:lpstr>Arial</vt:lpstr>
      <vt:lpstr>Montserrat</vt:lpstr>
      <vt:lpstr>Barlow Bold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kris316</dc:creator>
  <cp:lastModifiedBy>홍석 김</cp:lastModifiedBy>
  <cp:revision>29</cp:revision>
  <dcterms:created xsi:type="dcterms:W3CDTF">2025-07-21T02:17:01Z</dcterms:created>
  <dcterms:modified xsi:type="dcterms:W3CDTF">2025-07-21T10:48:57Z</dcterms:modified>
</cp:coreProperties>
</file>